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8" r:id="rId5"/>
  </p:sldMasterIdLst>
  <p:sldIdLst>
    <p:sldId id="258" r:id="rId6"/>
    <p:sldId id="289" r:id="rId7"/>
    <p:sldId id="266" r:id="rId8"/>
    <p:sldId id="281" r:id="rId9"/>
    <p:sldId id="284" r:id="rId10"/>
    <p:sldId id="293" r:id="rId11"/>
    <p:sldId id="282" r:id="rId12"/>
    <p:sldId id="283" r:id="rId13"/>
    <p:sldId id="285" r:id="rId14"/>
    <p:sldId id="287" r:id="rId15"/>
    <p:sldId id="286" r:id="rId16"/>
    <p:sldId id="288" r:id="rId17"/>
    <p:sldId id="294" r:id="rId18"/>
    <p:sldId id="295" r:id="rId19"/>
    <p:sldId id="291" r:id="rId20"/>
    <p:sldId id="292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0FEAF2-6821-4D2C-94C2-F3E02199A398}" v="5" dt="2025-01-24T08:22:10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57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kkinen, Lasse" userId="ab83026f-c6f5-4368-9f2b-8cfc2b2aff4f" providerId="ADAL" clId="{9E0FEAF2-6821-4D2C-94C2-F3E02199A398}"/>
    <pc:docChg chg="custSel delSld modSld sldOrd">
      <pc:chgData name="Heikkinen, Lasse" userId="ab83026f-c6f5-4368-9f2b-8cfc2b2aff4f" providerId="ADAL" clId="{9E0FEAF2-6821-4D2C-94C2-F3E02199A398}" dt="2025-01-24T08:22:16.840" v="86" actId="2696"/>
      <pc:docMkLst>
        <pc:docMk/>
      </pc:docMkLst>
      <pc:sldChg chg="modSp mod">
        <pc:chgData name="Heikkinen, Lasse" userId="ab83026f-c6f5-4368-9f2b-8cfc2b2aff4f" providerId="ADAL" clId="{9E0FEAF2-6821-4D2C-94C2-F3E02199A398}" dt="2025-01-24T08:13:15.367" v="32" actId="20577"/>
        <pc:sldMkLst>
          <pc:docMk/>
          <pc:sldMk cId="1998460607" sldId="258"/>
        </pc:sldMkLst>
        <pc:spChg chg="mod">
          <ac:chgData name="Heikkinen, Lasse" userId="ab83026f-c6f5-4368-9f2b-8cfc2b2aff4f" providerId="ADAL" clId="{9E0FEAF2-6821-4D2C-94C2-F3E02199A398}" dt="2025-01-24T08:13:07.285" v="14" actId="20577"/>
          <ac:spMkLst>
            <pc:docMk/>
            <pc:sldMk cId="1998460607" sldId="258"/>
            <ac:spMk id="4" creationId="{8A021AB2-E8C6-4B6C-93CA-C2DCFFF02CEE}"/>
          </ac:spMkLst>
        </pc:spChg>
        <pc:spChg chg="mod">
          <ac:chgData name="Heikkinen, Lasse" userId="ab83026f-c6f5-4368-9f2b-8cfc2b2aff4f" providerId="ADAL" clId="{9E0FEAF2-6821-4D2C-94C2-F3E02199A398}" dt="2025-01-24T08:13:10.821" v="17" actId="27636"/>
          <ac:spMkLst>
            <pc:docMk/>
            <pc:sldMk cId="1998460607" sldId="258"/>
            <ac:spMk id="5" creationId="{BB597017-D306-42DE-921D-8DDD6DFA0FCF}"/>
          </ac:spMkLst>
        </pc:spChg>
        <pc:spChg chg="mod">
          <ac:chgData name="Heikkinen, Lasse" userId="ab83026f-c6f5-4368-9f2b-8cfc2b2aff4f" providerId="ADAL" clId="{9E0FEAF2-6821-4D2C-94C2-F3E02199A398}" dt="2025-01-24T08:13:15.367" v="32" actId="20577"/>
          <ac:spMkLst>
            <pc:docMk/>
            <pc:sldMk cId="1998460607" sldId="258"/>
            <ac:spMk id="6" creationId="{25FBA111-B712-458C-A371-8BFB4C84EB5E}"/>
          </ac:spMkLst>
        </pc:spChg>
      </pc:sldChg>
      <pc:sldChg chg="del">
        <pc:chgData name="Heikkinen, Lasse" userId="ab83026f-c6f5-4368-9f2b-8cfc2b2aff4f" providerId="ADAL" clId="{9E0FEAF2-6821-4D2C-94C2-F3E02199A398}" dt="2025-01-24T08:22:16.840" v="86" actId="2696"/>
        <pc:sldMkLst>
          <pc:docMk/>
          <pc:sldMk cId="72918846" sldId="277"/>
        </pc:sldMkLst>
      </pc:sldChg>
      <pc:sldChg chg="addSp delSp modSp mod">
        <pc:chgData name="Heikkinen, Lasse" userId="ab83026f-c6f5-4368-9f2b-8cfc2b2aff4f" providerId="ADAL" clId="{9E0FEAF2-6821-4D2C-94C2-F3E02199A398}" dt="2025-01-24T08:17:57.512" v="46" actId="14100"/>
        <pc:sldMkLst>
          <pc:docMk/>
          <pc:sldMk cId="2036192547" sldId="284"/>
        </pc:sldMkLst>
        <pc:spChg chg="add del mod">
          <ac:chgData name="Heikkinen, Lasse" userId="ab83026f-c6f5-4368-9f2b-8cfc2b2aff4f" providerId="ADAL" clId="{9E0FEAF2-6821-4D2C-94C2-F3E02199A398}" dt="2025-01-24T08:16:59.472" v="35" actId="22"/>
          <ac:spMkLst>
            <pc:docMk/>
            <pc:sldMk cId="2036192547" sldId="284"/>
            <ac:spMk id="3" creationId="{A2CB2528-62B7-D30B-9F50-2CA94E53FD1B}"/>
          </ac:spMkLst>
        </pc:spChg>
        <pc:picChg chg="add mod ord">
          <ac:chgData name="Heikkinen, Lasse" userId="ab83026f-c6f5-4368-9f2b-8cfc2b2aff4f" providerId="ADAL" clId="{9E0FEAF2-6821-4D2C-94C2-F3E02199A398}" dt="2025-01-24T08:17:02.740" v="36" actId="1076"/>
          <ac:picMkLst>
            <pc:docMk/>
            <pc:sldMk cId="2036192547" sldId="284"/>
            <ac:picMk id="6" creationId="{86238FD1-022C-CCBD-E37C-DD238063327F}"/>
          </ac:picMkLst>
        </pc:picChg>
        <pc:picChg chg="add mod">
          <ac:chgData name="Heikkinen, Lasse" userId="ab83026f-c6f5-4368-9f2b-8cfc2b2aff4f" providerId="ADAL" clId="{9E0FEAF2-6821-4D2C-94C2-F3E02199A398}" dt="2025-01-24T08:17:57.512" v="46" actId="14100"/>
          <ac:picMkLst>
            <pc:docMk/>
            <pc:sldMk cId="2036192547" sldId="284"/>
            <ac:picMk id="7" creationId="{E4DC5F3C-571E-48B6-5E50-14FFB2448BE8}"/>
          </ac:picMkLst>
        </pc:picChg>
        <pc:picChg chg="add mod">
          <ac:chgData name="Heikkinen, Lasse" userId="ab83026f-c6f5-4368-9f2b-8cfc2b2aff4f" providerId="ADAL" clId="{9E0FEAF2-6821-4D2C-94C2-F3E02199A398}" dt="2025-01-24T08:17:54.604" v="45" actId="14100"/>
          <ac:picMkLst>
            <pc:docMk/>
            <pc:sldMk cId="2036192547" sldId="284"/>
            <ac:picMk id="8" creationId="{CE785A18-62F1-96B8-3A88-B4DC1C16DE33}"/>
          </ac:picMkLst>
        </pc:picChg>
        <pc:picChg chg="del">
          <ac:chgData name="Heikkinen, Lasse" userId="ab83026f-c6f5-4368-9f2b-8cfc2b2aff4f" providerId="ADAL" clId="{9E0FEAF2-6821-4D2C-94C2-F3E02199A398}" dt="2025-01-24T08:13:46.576" v="34" actId="478"/>
          <ac:picMkLst>
            <pc:docMk/>
            <pc:sldMk cId="2036192547" sldId="284"/>
            <ac:picMk id="5122" creationId="{00000000-0000-0000-0000-000000000000}"/>
          </ac:picMkLst>
        </pc:picChg>
        <pc:picChg chg="del">
          <ac:chgData name="Heikkinen, Lasse" userId="ab83026f-c6f5-4368-9f2b-8cfc2b2aff4f" providerId="ADAL" clId="{9E0FEAF2-6821-4D2C-94C2-F3E02199A398}" dt="2025-01-24T08:13:45.824" v="33" actId="478"/>
          <ac:picMkLst>
            <pc:docMk/>
            <pc:sldMk cId="2036192547" sldId="284"/>
            <ac:picMk id="5123" creationId="{00000000-0000-0000-0000-000000000000}"/>
          </ac:picMkLst>
        </pc:picChg>
      </pc:sldChg>
      <pc:sldChg chg="modSp mod">
        <pc:chgData name="Heikkinen, Lasse" userId="ab83026f-c6f5-4368-9f2b-8cfc2b2aff4f" providerId="ADAL" clId="{9E0FEAF2-6821-4D2C-94C2-F3E02199A398}" dt="2025-01-24T08:20:08.852" v="81" actId="20577"/>
        <pc:sldMkLst>
          <pc:docMk/>
          <pc:sldMk cId="1512914616" sldId="291"/>
        </pc:sldMkLst>
        <pc:spChg chg="mod">
          <ac:chgData name="Heikkinen, Lasse" userId="ab83026f-c6f5-4368-9f2b-8cfc2b2aff4f" providerId="ADAL" clId="{9E0FEAF2-6821-4D2C-94C2-F3E02199A398}" dt="2025-01-24T08:20:08.852" v="81" actId="20577"/>
          <ac:spMkLst>
            <pc:docMk/>
            <pc:sldMk cId="1512914616" sldId="291"/>
            <ac:spMk id="7" creationId="{00000000-0000-0000-0000-000000000000}"/>
          </ac:spMkLst>
        </pc:spChg>
      </pc:sldChg>
      <pc:sldChg chg="modSp mod">
        <pc:chgData name="Heikkinen, Lasse" userId="ab83026f-c6f5-4368-9f2b-8cfc2b2aff4f" providerId="ADAL" clId="{9E0FEAF2-6821-4D2C-94C2-F3E02199A398}" dt="2025-01-24T08:20:02.694" v="66" actId="20577"/>
        <pc:sldMkLst>
          <pc:docMk/>
          <pc:sldMk cId="1392226287" sldId="292"/>
        </pc:sldMkLst>
        <pc:spChg chg="mod">
          <ac:chgData name="Heikkinen, Lasse" userId="ab83026f-c6f5-4368-9f2b-8cfc2b2aff4f" providerId="ADAL" clId="{9E0FEAF2-6821-4D2C-94C2-F3E02199A398}" dt="2025-01-24T08:20:02.694" v="66" actId="20577"/>
          <ac:spMkLst>
            <pc:docMk/>
            <pc:sldMk cId="1392226287" sldId="292"/>
            <ac:spMk id="7" creationId="{00000000-0000-0000-0000-000000000000}"/>
          </ac:spMkLst>
        </pc:spChg>
      </pc:sldChg>
      <pc:sldChg chg="addSp delSp modSp mod">
        <pc:chgData name="Heikkinen, Lasse" userId="ab83026f-c6f5-4368-9f2b-8cfc2b2aff4f" providerId="ADAL" clId="{9E0FEAF2-6821-4D2C-94C2-F3E02199A398}" dt="2025-01-24T08:19:07.184" v="51" actId="1076"/>
        <pc:sldMkLst>
          <pc:docMk/>
          <pc:sldMk cId="3299171130" sldId="294"/>
        </pc:sldMkLst>
        <pc:picChg chg="add mod">
          <ac:chgData name="Heikkinen, Lasse" userId="ab83026f-c6f5-4368-9f2b-8cfc2b2aff4f" providerId="ADAL" clId="{9E0FEAF2-6821-4D2C-94C2-F3E02199A398}" dt="2025-01-24T08:19:07.184" v="51" actId="1076"/>
          <ac:picMkLst>
            <pc:docMk/>
            <pc:sldMk cId="3299171130" sldId="294"/>
            <ac:picMk id="3" creationId="{53FF870C-AC0D-BA8C-7688-670D65AF0A1C}"/>
          </ac:picMkLst>
        </pc:picChg>
        <pc:picChg chg="del">
          <ac:chgData name="Heikkinen, Lasse" userId="ab83026f-c6f5-4368-9f2b-8cfc2b2aff4f" providerId="ADAL" clId="{9E0FEAF2-6821-4D2C-94C2-F3E02199A398}" dt="2025-01-24T08:18:59.320" v="47" actId="478"/>
          <ac:picMkLst>
            <pc:docMk/>
            <pc:sldMk cId="3299171130" sldId="294"/>
            <ac:picMk id="5" creationId="{81A233FA-BDE5-4CC4-ACD3-35EFC3922A30}"/>
          </ac:picMkLst>
        </pc:picChg>
      </pc:sldChg>
      <pc:sldChg chg="addSp modSp mod ord">
        <pc:chgData name="Heikkinen, Lasse" userId="ab83026f-c6f5-4368-9f2b-8cfc2b2aff4f" providerId="ADAL" clId="{9E0FEAF2-6821-4D2C-94C2-F3E02199A398}" dt="2025-01-24T08:22:13.825" v="85" actId="1076"/>
        <pc:sldMkLst>
          <pc:docMk/>
          <pc:sldMk cId="3279497678" sldId="295"/>
        </pc:sldMkLst>
        <pc:spChg chg="add mod">
          <ac:chgData name="Heikkinen, Lasse" userId="ab83026f-c6f5-4368-9f2b-8cfc2b2aff4f" providerId="ADAL" clId="{9E0FEAF2-6821-4D2C-94C2-F3E02199A398}" dt="2025-01-24T08:22:13.825" v="85" actId="1076"/>
          <ac:spMkLst>
            <pc:docMk/>
            <pc:sldMk cId="3279497678" sldId="295"/>
            <ac:spMk id="4" creationId="{24870438-BDAD-13A7-9DC3-77DDE9AAB99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333333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49E98FCF-0D32-47B8-A106-370D72526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680000"/>
            <a:ext cx="9144000" cy="58003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3565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Otsikko ja sisältö_vaalea_pohja-ei_siv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2">
            <a:extLst>
              <a:ext uri="{FF2B5EF4-FFF2-40B4-BE49-F238E27FC236}">
                <a16:creationId xmlns:a16="http://schemas.microsoft.com/office/drawing/2014/main" id="{2D6D826E-2BC3-4EEB-ACA5-EB453C88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4A8E8-C9E0-4FAC-9E2A-FAA1347A9CB1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4A4A4DFF-E87B-4970-8D26-732F52DF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9313" y="6356350"/>
            <a:ext cx="1556657" cy="365125"/>
          </a:xfrm>
          <a:prstGeom prst="rect">
            <a:avLst/>
          </a:prstGeom>
        </p:spPr>
        <p:txBody>
          <a:bodyPr/>
          <a:lstStyle/>
          <a:p>
            <a:fld id="{2BDF73AF-BF8A-4DDA-AB4D-385EF32F246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0453760-0621-4A73-8CED-419FFF8E00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196408"/>
            <a:ext cx="12216096" cy="681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42318BD-3DE7-4CE9-A2F8-B51DF2A2E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200" y="6328800"/>
            <a:ext cx="794705" cy="391594"/>
          </a:xfrm>
          <a:prstGeom prst="rect">
            <a:avLst/>
          </a:prstGeom>
        </p:spPr>
      </p:pic>
      <p:grpSp>
        <p:nvGrpSpPr>
          <p:cNvPr id="12" name="Ryhmä 11">
            <a:extLst>
              <a:ext uri="{FF2B5EF4-FFF2-40B4-BE49-F238E27FC236}">
                <a16:creationId xmlns:a16="http://schemas.microsoft.com/office/drawing/2014/main" id="{68E0E01E-A3A4-4FFB-99F4-17C1CFD08E91}"/>
              </a:ext>
            </a:extLst>
          </p:cNvPr>
          <p:cNvGrpSpPr/>
          <p:nvPr/>
        </p:nvGrpSpPr>
        <p:grpSpPr>
          <a:xfrm>
            <a:off x="1" y="6183836"/>
            <a:ext cx="208331" cy="680557"/>
            <a:chOff x="0" y="5995958"/>
            <a:chExt cx="263887" cy="862042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8B772AFB-5E74-4C96-97BE-E7A391296B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599266"/>
              <a:ext cx="263887" cy="258734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439A4E40-CC48-42E0-B452-B54B1BDA47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394629"/>
              <a:ext cx="263887" cy="133171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AA643345-84EC-42A2-9973-B5227A47C5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189992"/>
              <a:ext cx="263887" cy="106033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F04A1479-C46C-40AF-8FB4-8748B5A622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5995958"/>
              <a:ext cx="263887" cy="65118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</p:grp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AD760818-C5E4-4C8B-B868-944D229B032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0" y="-14559"/>
            <a:ext cx="6120093" cy="6198395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noFill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757BC1C7-9B74-4ACC-9164-0D71CA7B5CD5}"/>
              </a:ext>
            </a:extLst>
          </p:cNvPr>
          <p:cNvSpPr/>
          <p:nvPr/>
        </p:nvSpPr>
        <p:spPr>
          <a:xfrm>
            <a:off x="6107447" y="-7200"/>
            <a:ext cx="6096600" cy="6198395"/>
          </a:xfrm>
          <a:prstGeom prst="rect">
            <a:avLst/>
          </a:prstGeom>
          <a:solidFill>
            <a:srgbClr val="EEEEEE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Verdana Regular"/>
            </a:endParaRPr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CE7424AC-C080-492E-82FF-9F53D94EF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0" y="180000"/>
            <a:ext cx="5364000" cy="1548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36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395487DC-719C-481D-8B16-8ED180331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8000" y="1944000"/>
            <a:ext cx="5364000" cy="4032000"/>
          </a:xfrm>
          <a:prstGeom prst="rect">
            <a:avLst/>
          </a:prstGeom>
        </p:spPr>
        <p:txBody>
          <a:bodyPr>
            <a:normAutofit/>
          </a:bodyPr>
          <a:lstStyle>
            <a:lvl1pPr defTabSz="711200">
              <a:defRPr sz="1600"/>
            </a:lvl1pPr>
            <a:lvl2pPr defTabSz="711200">
              <a:defRPr sz="1400"/>
            </a:lvl2pPr>
            <a:lvl3pPr defTabSz="711200">
              <a:defRPr sz="1200"/>
            </a:lvl3pPr>
            <a:lvl4pPr defTabSz="711200">
              <a:defRPr sz="1100"/>
            </a:lvl4pPr>
            <a:lvl5pPr defTabSz="711200">
              <a:defRPr sz="11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11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harmaa_ei_sivu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C02F4E-4F14-4DC4-93A0-787AEDD7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16000"/>
            <a:ext cx="11351290" cy="1116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313EAC-A480-4260-A36F-B96F8E6EA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548000"/>
            <a:ext cx="11351291" cy="40348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2">
            <a:extLst>
              <a:ext uri="{FF2B5EF4-FFF2-40B4-BE49-F238E27FC236}">
                <a16:creationId xmlns:a16="http://schemas.microsoft.com/office/drawing/2014/main" id="{2D6D826E-2BC3-4EEB-ACA5-EB453C88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4A8E8-C9E0-4FAC-9E2A-FAA1347A9CB1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4A4A4DFF-E87B-4970-8D26-732F52DF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9313" y="6356350"/>
            <a:ext cx="1556657" cy="365125"/>
          </a:xfrm>
          <a:prstGeom prst="rect">
            <a:avLst/>
          </a:prstGeom>
        </p:spPr>
        <p:txBody>
          <a:bodyPr/>
          <a:lstStyle/>
          <a:p>
            <a:fld id="{2BDF73AF-BF8A-4DDA-AB4D-385EF32F246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0453760-0621-4A73-8CED-419FFF8E00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196408"/>
            <a:ext cx="12216096" cy="681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42318BD-3DE7-4CE9-A2F8-B51DF2A2E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200" y="6328800"/>
            <a:ext cx="794705" cy="391594"/>
          </a:xfrm>
          <a:prstGeom prst="rect">
            <a:avLst/>
          </a:prstGeom>
        </p:spPr>
      </p:pic>
      <p:grpSp>
        <p:nvGrpSpPr>
          <p:cNvPr id="12" name="Ryhmä 11">
            <a:extLst>
              <a:ext uri="{FF2B5EF4-FFF2-40B4-BE49-F238E27FC236}">
                <a16:creationId xmlns:a16="http://schemas.microsoft.com/office/drawing/2014/main" id="{68E0E01E-A3A4-4FFB-99F4-17C1CFD08E91}"/>
              </a:ext>
            </a:extLst>
          </p:cNvPr>
          <p:cNvGrpSpPr/>
          <p:nvPr/>
        </p:nvGrpSpPr>
        <p:grpSpPr>
          <a:xfrm>
            <a:off x="1" y="6183836"/>
            <a:ext cx="208331" cy="680557"/>
            <a:chOff x="0" y="5995958"/>
            <a:chExt cx="263887" cy="862042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8B772AFB-5E74-4C96-97BE-E7A391296B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599266"/>
              <a:ext cx="263887" cy="258734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439A4E40-CC48-42E0-B452-B54B1BDA47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394629"/>
              <a:ext cx="263887" cy="133171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AA643345-84EC-42A2-9973-B5227A47C5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189992"/>
              <a:ext cx="263887" cy="106033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F04A1479-C46C-40AF-8FB4-8748B5A622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5995958"/>
              <a:ext cx="263887" cy="65118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8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_vaalea_pohja-ei_siv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C02F4E-4F14-4DC4-93A0-787AEDD7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16000"/>
            <a:ext cx="11351290" cy="1116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313EAC-A480-4260-A36F-B96F8E6EA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548000"/>
            <a:ext cx="11351291" cy="40348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2">
            <a:extLst>
              <a:ext uri="{FF2B5EF4-FFF2-40B4-BE49-F238E27FC236}">
                <a16:creationId xmlns:a16="http://schemas.microsoft.com/office/drawing/2014/main" id="{2D6D826E-2BC3-4EEB-ACA5-EB453C88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4A8E8-C9E0-4FAC-9E2A-FAA1347A9CB1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4A4A4DFF-E87B-4970-8D26-732F52DF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9313" y="6356350"/>
            <a:ext cx="1556657" cy="365125"/>
          </a:xfrm>
          <a:prstGeom prst="rect">
            <a:avLst/>
          </a:prstGeom>
        </p:spPr>
        <p:txBody>
          <a:bodyPr/>
          <a:lstStyle/>
          <a:p>
            <a:fld id="{2BDF73AF-BF8A-4DDA-AB4D-385EF32F246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0453760-0621-4A73-8CED-419FFF8E00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196408"/>
            <a:ext cx="12216096" cy="681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42318BD-3DE7-4CE9-A2F8-B51DF2A2E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200" y="6328800"/>
            <a:ext cx="794705" cy="391594"/>
          </a:xfrm>
          <a:prstGeom prst="rect">
            <a:avLst/>
          </a:prstGeom>
        </p:spPr>
      </p:pic>
      <p:grpSp>
        <p:nvGrpSpPr>
          <p:cNvPr id="12" name="Ryhmä 11">
            <a:extLst>
              <a:ext uri="{FF2B5EF4-FFF2-40B4-BE49-F238E27FC236}">
                <a16:creationId xmlns:a16="http://schemas.microsoft.com/office/drawing/2014/main" id="{68E0E01E-A3A4-4FFB-99F4-17C1CFD08E91}"/>
              </a:ext>
            </a:extLst>
          </p:cNvPr>
          <p:cNvGrpSpPr/>
          <p:nvPr/>
        </p:nvGrpSpPr>
        <p:grpSpPr>
          <a:xfrm>
            <a:off x="1" y="6183836"/>
            <a:ext cx="208331" cy="680557"/>
            <a:chOff x="0" y="5995958"/>
            <a:chExt cx="263887" cy="862042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8B772AFB-5E74-4C96-97BE-E7A391296B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599266"/>
              <a:ext cx="263887" cy="258734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439A4E40-CC48-42E0-B452-B54B1BDA47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394629"/>
              <a:ext cx="263887" cy="133171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AA643345-84EC-42A2-9973-B5227A47C5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189992"/>
              <a:ext cx="263887" cy="106033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F04A1479-C46C-40AF-8FB4-8748B5A622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5995958"/>
              <a:ext cx="263887" cy="65118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093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_harmaa_pohja_ei_sivu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C02F4E-4F14-4DC4-93A0-787AEDD7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16000"/>
            <a:ext cx="11351290" cy="1116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Päivämäärän paikkamerkki 2">
            <a:extLst>
              <a:ext uri="{FF2B5EF4-FFF2-40B4-BE49-F238E27FC236}">
                <a16:creationId xmlns:a16="http://schemas.microsoft.com/office/drawing/2014/main" id="{2D6D826E-2BC3-4EEB-ACA5-EB453C88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4A8E8-C9E0-4FAC-9E2A-FAA1347A9CB1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4A4A4DFF-E87B-4970-8D26-732F52DF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9313" y="6356350"/>
            <a:ext cx="1556657" cy="365125"/>
          </a:xfrm>
          <a:prstGeom prst="rect">
            <a:avLst/>
          </a:prstGeom>
        </p:spPr>
        <p:txBody>
          <a:bodyPr/>
          <a:lstStyle/>
          <a:p>
            <a:fld id="{2BDF73AF-BF8A-4DDA-AB4D-385EF32F246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0453760-0621-4A73-8CED-419FFF8E00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196408"/>
            <a:ext cx="12216096" cy="681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42318BD-3DE7-4CE9-A2F8-B51DF2A2E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200" y="6328800"/>
            <a:ext cx="794705" cy="391594"/>
          </a:xfrm>
          <a:prstGeom prst="rect">
            <a:avLst/>
          </a:prstGeom>
        </p:spPr>
      </p:pic>
      <p:grpSp>
        <p:nvGrpSpPr>
          <p:cNvPr id="12" name="Ryhmä 11">
            <a:extLst>
              <a:ext uri="{FF2B5EF4-FFF2-40B4-BE49-F238E27FC236}">
                <a16:creationId xmlns:a16="http://schemas.microsoft.com/office/drawing/2014/main" id="{68E0E01E-A3A4-4FFB-99F4-17C1CFD08E91}"/>
              </a:ext>
            </a:extLst>
          </p:cNvPr>
          <p:cNvGrpSpPr/>
          <p:nvPr/>
        </p:nvGrpSpPr>
        <p:grpSpPr>
          <a:xfrm>
            <a:off x="1" y="6183836"/>
            <a:ext cx="208331" cy="680557"/>
            <a:chOff x="0" y="5995958"/>
            <a:chExt cx="263887" cy="862042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8B772AFB-5E74-4C96-97BE-E7A391296B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599266"/>
              <a:ext cx="263887" cy="258734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439A4E40-CC48-42E0-B452-B54B1BDA47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394629"/>
              <a:ext cx="263887" cy="133171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AA643345-84EC-42A2-9973-B5227A47C5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189992"/>
              <a:ext cx="263887" cy="106033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F04A1479-C46C-40AF-8FB4-8748B5A622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5995958"/>
              <a:ext cx="263887" cy="65118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59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Otsikko ja sisältö_vaalea_pohja-ei_siv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C02F4E-4F14-4DC4-93A0-787AEDD7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16000"/>
            <a:ext cx="11351290" cy="1116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Päivämäärän paikkamerkki 2">
            <a:extLst>
              <a:ext uri="{FF2B5EF4-FFF2-40B4-BE49-F238E27FC236}">
                <a16:creationId xmlns:a16="http://schemas.microsoft.com/office/drawing/2014/main" id="{2D6D826E-2BC3-4EEB-ACA5-EB453C88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4A8E8-C9E0-4FAC-9E2A-FAA1347A9CB1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4A4A4DFF-E87B-4970-8D26-732F52DF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9313" y="6356350"/>
            <a:ext cx="1556657" cy="365125"/>
          </a:xfrm>
          <a:prstGeom prst="rect">
            <a:avLst/>
          </a:prstGeom>
        </p:spPr>
        <p:txBody>
          <a:bodyPr/>
          <a:lstStyle/>
          <a:p>
            <a:fld id="{2BDF73AF-BF8A-4DDA-AB4D-385EF32F246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0453760-0621-4A73-8CED-419FFF8E00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196408"/>
            <a:ext cx="12216096" cy="681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42318BD-3DE7-4CE9-A2F8-B51DF2A2E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200" y="6328800"/>
            <a:ext cx="794705" cy="391594"/>
          </a:xfrm>
          <a:prstGeom prst="rect">
            <a:avLst/>
          </a:prstGeom>
        </p:spPr>
      </p:pic>
      <p:grpSp>
        <p:nvGrpSpPr>
          <p:cNvPr id="12" name="Ryhmä 11">
            <a:extLst>
              <a:ext uri="{FF2B5EF4-FFF2-40B4-BE49-F238E27FC236}">
                <a16:creationId xmlns:a16="http://schemas.microsoft.com/office/drawing/2014/main" id="{68E0E01E-A3A4-4FFB-99F4-17C1CFD08E91}"/>
              </a:ext>
            </a:extLst>
          </p:cNvPr>
          <p:cNvGrpSpPr/>
          <p:nvPr/>
        </p:nvGrpSpPr>
        <p:grpSpPr>
          <a:xfrm>
            <a:off x="1" y="6183836"/>
            <a:ext cx="208331" cy="680557"/>
            <a:chOff x="0" y="5995958"/>
            <a:chExt cx="263887" cy="862042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8B772AFB-5E74-4C96-97BE-E7A391296B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599266"/>
              <a:ext cx="263887" cy="258734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439A4E40-CC48-42E0-B452-B54B1BDA47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394629"/>
              <a:ext cx="263887" cy="133171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AA643345-84EC-42A2-9973-B5227A47C5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189992"/>
              <a:ext cx="263887" cy="106033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F04A1479-C46C-40AF-8FB4-8748B5A622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5995958"/>
              <a:ext cx="263887" cy="65118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</p:grp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29D49095-8116-4691-BACA-C8D633EB5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48000"/>
            <a:ext cx="5324564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6E0E4B28-7667-408C-817C-7889735BF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48000"/>
            <a:ext cx="55878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9893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2CD98B-16BB-4B0A-8C14-6FA4D6712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65125"/>
            <a:ext cx="10515600" cy="98569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48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88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manimi dia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D89B4DF0-72E0-4E9A-ACC9-5D6426F5B7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rgbClr val="F5BC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08000" y="1584000"/>
            <a:ext cx="8244000" cy="1404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13200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Titteli</a:t>
            </a:r>
          </a:p>
          <a:p>
            <a:r>
              <a:rPr lang="fi-FI" dirty="0"/>
              <a:t>P. +358 XX XXX XXXX</a:t>
            </a:r>
          </a:p>
          <a:p>
            <a:r>
              <a:rPr lang="fi-FI" dirty="0"/>
              <a:t>etunimi.sukunimi@rudus.fi</a:t>
            </a:r>
          </a:p>
          <a:p>
            <a:r>
              <a:rPr lang="fi-FI" dirty="0"/>
              <a:t>www.rudus.fi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77D6DF9-F9D3-463C-98B7-6869FABE7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200" y="6328800"/>
            <a:ext cx="795600" cy="39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manimi dia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DC68EEA5-CE21-40AE-A245-89FCABFC51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08000" y="1584000"/>
            <a:ext cx="8244000" cy="1404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13200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Titteli</a:t>
            </a:r>
          </a:p>
          <a:p>
            <a:r>
              <a:rPr lang="fi-FI" dirty="0"/>
              <a:t>P. +358 XX XXX XXXX</a:t>
            </a:r>
          </a:p>
          <a:p>
            <a:r>
              <a:rPr lang="fi-FI" dirty="0"/>
              <a:t>etunimi.sukunimi@rudus.fi</a:t>
            </a:r>
          </a:p>
          <a:p>
            <a:r>
              <a:rPr lang="fi-FI" dirty="0"/>
              <a:t>www.rudus.fi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77D6DF9-F9D3-463C-98B7-6869FABE7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200" y="6328800"/>
            <a:ext cx="795600" cy="39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3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manimi dia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B16E95C-C9C8-42FC-A6BF-50D9A0872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2B14B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08000" y="1584000"/>
            <a:ext cx="8244000" cy="1404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13200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Titteli</a:t>
            </a:r>
          </a:p>
          <a:p>
            <a:r>
              <a:rPr lang="fi-FI" dirty="0"/>
              <a:t>P. +358 XX XXX XXXX</a:t>
            </a:r>
          </a:p>
          <a:p>
            <a:r>
              <a:rPr lang="fi-FI" dirty="0"/>
              <a:t>etunimi.sukunimi@rudus.fi</a:t>
            </a:r>
          </a:p>
          <a:p>
            <a:r>
              <a:rPr lang="fi-FI" dirty="0"/>
              <a:t>www.rudus.fi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77D6DF9-F9D3-463C-98B7-6869FABE7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200" y="6328800"/>
            <a:ext cx="795600" cy="39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4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- harm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B6CC55C3-4CF6-41E2-9451-315342364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680000"/>
            <a:ext cx="9144000" cy="58003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18653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B16E95C-C9C8-42FC-A6BF-50D9A0872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D79BB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08000" y="1584000"/>
            <a:ext cx="8244000" cy="1404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13200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Titteli</a:t>
            </a:r>
          </a:p>
          <a:p>
            <a:r>
              <a:rPr lang="fi-FI" dirty="0"/>
              <a:t>P. +358 XX XXX XXXX</a:t>
            </a:r>
          </a:p>
          <a:p>
            <a:r>
              <a:rPr lang="fi-FI" dirty="0"/>
              <a:t>etunimi.sukunimi@rudus.fi</a:t>
            </a:r>
          </a:p>
          <a:p>
            <a:r>
              <a:rPr lang="fi-FI" dirty="0"/>
              <a:t>www.rudus.fi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77D6DF9-F9D3-463C-98B7-6869FABE7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200" y="6328800"/>
            <a:ext cx="795600" cy="39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33333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49E98FCF-0D32-47B8-A106-370D72526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680000"/>
            <a:ext cx="9144000" cy="58003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99043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- harm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B6CC55C3-4CF6-41E2-9451-315342364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680000"/>
            <a:ext cx="9144000" cy="58003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3881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D89B4DF0-72E0-4E9A-ACC9-5D6426F5B7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rgbClr val="F5BC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842032CE-B164-45C9-85E0-D7D114C69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680000"/>
            <a:ext cx="9144000" cy="58003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02D513E-500E-B146-896E-36F84B17D9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526" y="6311580"/>
            <a:ext cx="852948" cy="4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4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- vaale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BB96B382-BC1A-464B-B2FC-653EA3262D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rgbClr val="268EC9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A3686D8D-34B3-4484-A8D9-91E81AD73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680000"/>
            <a:ext cx="9144000" cy="58003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3DB2C43-2FC8-5B4F-9CC7-94EF6F92D7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526" y="6311580"/>
            <a:ext cx="852948" cy="4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A2758F7-8E85-4BAF-B7F7-920CD61551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rgbClr val="22B14B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3BF3147B-6CC1-4025-97ED-43F0A5301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680000"/>
            <a:ext cx="9144000" cy="58003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D32CAF4-6C39-C041-8148-E7B5DF314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526" y="6311580"/>
            <a:ext cx="852948" cy="4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7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988A42C0-0875-4241-87EB-B1A70E40D1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rgbClr val="5D79BB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0E5F6694-ACD0-4532-885D-74C1ABEF1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680000"/>
            <a:ext cx="9144000" cy="58003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8A37B16-EEE4-0440-9A8F-F91581C4A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526" y="6311580"/>
            <a:ext cx="852948" cy="4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9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- mariini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57800240-AED8-467F-94E2-9205F256A6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rgbClr val="497A96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93D49346-883B-4E9C-9BFA-5FB2CDDF0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680000"/>
            <a:ext cx="9144000" cy="58003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C43FEB2-F5EC-6744-98E0-BD5F032FF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526" y="6311580"/>
            <a:ext cx="852948" cy="4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2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- kuv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5AC3642B-32FA-4E2B-8DBD-C632D750B0D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-1"/>
            <a:ext cx="12216094" cy="687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457200" indent="0">
              <a:buNone/>
              <a:defRPr>
                <a:noFill/>
              </a:defRPr>
            </a:lvl2pPr>
            <a:lvl3pPr marL="914400" indent="0">
              <a:buNone/>
              <a:defRPr>
                <a:noFill/>
              </a:defRPr>
            </a:lvl3pPr>
            <a:lvl4pPr marL="1371600" indent="0">
              <a:buNone/>
              <a:defRPr>
                <a:noFill/>
              </a:defRPr>
            </a:lvl4pPr>
            <a:lvl5pPr marL="1828800" indent="0">
              <a:buNone/>
              <a:defRPr>
                <a:noFill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F7AA79-0621-4971-BD5B-6FA35BDB91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2" y="-20192"/>
            <a:ext cx="12216098" cy="687819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29AE2FC6-4448-4C69-85FE-565A99794D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2" y="6183836"/>
            <a:ext cx="12216096" cy="681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C05B865C-E692-4FCB-AD06-29DD66AE575B}"/>
              </a:ext>
            </a:extLst>
          </p:cNvPr>
          <p:cNvGrpSpPr/>
          <p:nvPr/>
        </p:nvGrpSpPr>
        <p:grpSpPr>
          <a:xfrm>
            <a:off x="1" y="6183836"/>
            <a:ext cx="208331" cy="680557"/>
            <a:chOff x="0" y="5995958"/>
            <a:chExt cx="263887" cy="862042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F4C9D0BB-C5E9-4CC0-B163-963081CE52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599266"/>
              <a:ext cx="263887" cy="258734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BFE19694-7EA2-48A7-8ADA-3C787B53979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394629"/>
              <a:ext cx="263887" cy="133171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3FA5D30D-8E9B-44AA-B1A9-6F5B4DCF8BA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189992"/>
              <a:ext cx="263887" cy="106033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74326197-0B5C-4DEC-88EA-3B8AA5D517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5995958"/>
              <a:ext cx="263887" cy="65118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</p:grpSp>
      <p:sp>
        <p:nvSpPr>
          <p:cNvPr id="19" name="Tekstin paikkamerkki 3">
            <a:extLst>
              <a:ext uri="{FF2B5EF4-FFF2-40B4-BE49-F238E27FC236}">
                <a16:creationId xmlns:a16="http://schemas.microsoft.com/office/drawing/2014/main" id="{E1E416A7-7E80-48D6-8002-682FE96D6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680000"/>
            <a:ext cx="9144000" cy="58003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EBD39106-549E-441F-8B98-65792B503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309862"/>
            <a:ext cx="845449" cy="4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7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tsikko ja sisältö_vaalea_pohja-ei_siv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>
            <a:extLst>
              <a:ext uri="{FF2B5EF4-FFF2-40B4-BE49-F238E27FC236}">
                <a16:creationId xmlns:a16="http://schemas.microsoft.com/office/drawing/2014/main" id="{0AB6941E-212A-4CAA-92F1-D4A16CE3BCF8}"/>
              </a:ext>
            </a:extLst>
          </p:cNvPr>
          <p:cNvSpPr/>
          <p:nvPr userDrawn="1"/>
        </p:nvSpPr>
        <p:spPr>
          <a:xfrm>
            <a:off x="0" y="0"/>
            <a:ext cx="6096600" cy="6865200"/>
          </a:xfrm>
          <a:prstGeom prst="rect">
            <a:avLst/>
          </a:prstGeom>
          <a:solidFill>
            <a:srgbClr val="EEEEEE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Verdana Regular"/>
            </a:endParaRPr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EC03E2E6-7C10-4D35-8898-1F8B66D1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80000"/>
            <a:ext cx="5364000" cy="1548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36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D3C49918-5C75-42BD-A91D-8833444858F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0" y="-158"/>
            <a:ext cx="6120093" cy="61838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noFill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Päivämäärän paikkamerkki 2">
            <a:extLst>
              <a:ext uri="{FF2B5EF4-FFF2-40B4-BE49-F238E27FC236}">
                <a16:creationId xmlns:a16="http://schemas.microsoft.com/office/drawing/2014/main" id="{2D6D826E-2BC3-4EEB-ACA5-EB453C88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4A8E8-C9E0-4FAC-9E2A-FAA1347A9CB1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4A4A4DFF-E87B-4970-8D26-732F52DF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9313" y="6356350"/>
            <a:ext cx="1556657" cy="365125"/>
          </a:xfrm>
          <a:prstGeom prst="rect">
            <a:avLst/>
          </a:prstGeom>
        </p:spPr>
        <p:txBody>
          <a:bodyPr/>
          <a:lstStyle/>
          <a:p>
            <a:fld id="{2BDF73AF-BF8A-4DDA-AB4D-385EF32F246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0453760-0621-4A73-8CED-419FFF8E00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196408"/>
            <a:ext cx="12216096" cy="681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68E0E01E-A3A4-4FFB-99F4-17C1CFD08E91}"/>
              </a:ext>
            </a:extLst>
          </p:cNvPr>
          <p:cNvGrpSpPr/>
          <p:nvPr/>
        </p:nvGrpSpPr>
        <p:grpSpPr>
          <a:xfrm>
            <a:off x="1" y="6183836"/>
            <a:ext cx="208331" cy="680557"/>
            <a:chOff x="0" y="5995958"/>
            <a:chExt cx="263887" cy="862042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8B772AFB-5E74-4C96-97BE-E7A391296B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599266"/>
              <a:ext cx="263887" cy="258734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439A4E40-CC48-42E0-B452-B54B1BDA47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394629"/>
              <a:ext cx="263887" cy="133171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AA643345-84EC-42A2-9973-B5227A47C5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189992"/>
              <a:ext cx="263887" cy="106033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F04A1479-C46C-40AF-8FB4-8748B5A622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5995958"/>
              <a:ext cx="263887" cy="65118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</p:grp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77DD9AF9-55A6-488B-968E-3EE2F4FAB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944000"/>
            <a:ext cx="5364000" cy="4032000"/>
          </a:xfrm>
          <a:prstGeom prst="rect">
            <a:avLst/>
          </a:prstGeom>
        </p:spPr>
        <p:txBody>
          <a:bodyPr>
            <a:normAutofit/>
          </a:bodyPr>
          <a:lstStyle>
            <a:lvl1pPr defTabSz="711200">
              <a:defRPr sz="1600"/>
            </a:lvl1pPr>
            <a:lvl2pPr defTabSz="711200">
              <a:defRPr sz="1400"/>
            </a:lvl2pPr>
            <a:lvl3pPr defTabSz="711200">
              <a:defRPr sz="1200"/>
            </a:lvl3pPr>
            <a:lvl4pPr defTabSz="711200">
              <a:defRPr sz="1100"/>
            </a:lvl4pPr>
            <a:lvl5pPr defTabSz="711200">
              <a:defRPr sz="11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71B6719A-19F7-F04C-8AFB-5C50CCFB65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309862"/>
            <a:ext cx="845449" cy="4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2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D89B4DF0-72E0-4E9A-ACC9-5D6426F5B7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rgbClr val="F5BC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77D6DF9-F9D3-463C-98B7-6869FABE7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200" y="6328800"/>
            <a:ext cx="795600" cy="392034"/>
          </a:xfrm>
          <a:prstGeom prst="rect">
            <a:avLst/>
          </a:prstGeom>
        </p:spPr>
      </p:pic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842032CE-B164-45C9-85E0-D7D114C69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680000"/>
            <a:ext cx="9144000" cy="58003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94651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Otsikko ja sisältö_vaalea_pohja-ei_siv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2">
            <a:extLst>
              <a:ext uri="{FF2B5EF4-FFF2-40B4-BE49-F238E27FC236}">
                <a16:creationId xmlns:a16="http://schemas.microsoft.com/office/drawing/2014/main" id="{2D6D826E-2BC3-4EEB-ACA5-EB453C88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4A8E8-C9E0-4FAC-9E2A-FAA1347A9CB1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4A4A4DFF-E87B-4970-8D26-732F52DF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9313" y="6356350"/>
            <a:ext cx="1556657" cy="365125"/>
          </a:xfrm>
          <a:prstGeom prst="rect">
            <a:avLst/>
          </a:prstGeom>
        </p:spPr>
        <p:txBody>
          <a:bodyPr/>
          <a:lstStyle/>
          <a:p>
            <a:fld id="{2BDF73AF-BF8A-4DDA-AB4D-385EF32F246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0453760-0621-4A73-8CED-419FFF8E00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196408"/>
            <a:ext cx="12216096" cy="681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68E0E01E-A3A4-4FFB-99F4-17C1CFD08E91}"/>
              </a:ext>
            </a:extLst>
          </p:cNvPr>
          <p:cNvGrpSpPr/>
          <p:nvPr/>
        </p:nvGrpSpPr>
        <p:grpSpPr>
          <a:xfrm>
            <a:off x="1" y="6183836"/>
            <a:ext cx="208331" cy="680557"/>
            <a:chOff x="0" y="5995958"/>
            <a:chExt cx="263887" cy="862042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8B772AFB-5E74-4C96-97BE-E7A391296B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599266"/>
              <a:ext cx="263887" cy="258734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439A4E40-CC48-42E0-B452-B54B1BDA47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394629"/>
              <a:ext cx="263887" cy="133171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AA643345-84EC-42A2-9973-B5227A47C5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189992"/>
              <a:ext cx="263887" cy="106033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F04A1479-C46C-40AF-8FB4-8748B5A622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5995958"/>
              <a:ext cx="263887" cy="65118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</p:grp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AD760818-C5E4-4C8B-B868-944D229B032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0" y="-14559"/>
            <a:ext cx="6120093" cy="6198395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noFill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757BC1C7-9B74-4ACC-9164-0D71CA7B5CD5}"/>
              </a:ext>
            </a:extLst>
          </p:cNvPr>
          <p:cNvSpPr/>
          <p:nvPr/>
        </p:nvSpPr>
        <p:spPr>
          <a:xfrm>
            <a:off x="6107447" y="-7200"/>
            <a:ext cx="6096600" cy="6198395"/>
          </a:xfrm>
          <a:prstGeom prst="rect">
            <a:avLst/>
          </a:prstGeom>
          <a:solidFill>
            <a:srgbClr val="EEEEEE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Verdana Regular"/>
            </a:endParaRPr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CE7424AC-C080-492E-82FF-9F53D94EF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0" y="180000"/>
            <a:ext cx="5364000" cy="1548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36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395487DC-719C-481D-8B16-8ED180331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8000" y="1944000"/>
            <a:ext cx="5364000" cy="4032000"/>
          </a:xfrm>
          <a:prstGeom prst="rect">
            <a:avLst/>
          </a:prstGeom>
        </p:spPr>
        <p:txBody>
          <a:bodyPr>
            <a:normAutofit/>
          </a:bodyPr>
          <a:lstStyle>
            <a:lvl1pPr defTabSz="711200">
              <a:defRPr sz="1600"/>
            </a:lvl1pPr>
            <a:lvl2pPr defTabSz="711200">
              <a:defRPr sz="1400"/>
            </a:lvl2pPr>
            <a:lvl3pPr defTabSz="711200">
              <a:defRPr sz="1200"/>
            </a:lvl3pPr>
            <a:lvl4pPr defTabSz="711200">
              <a:defRPr sz="1100"/>
            </a:lvl4pPr>
            <a:lvl5pPr defTabSz="711200">
              <a:defRPr sz="11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D11591D8-1824-8F41-AFFD-D8E60D87BC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309862"/>
            <a:ext cx="845449" cy="4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5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harmaa_ei_sivu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C02F4E-4F14-4DC4-93A0-787AEDD7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16000"/>
            <a:ext cx="11351290" cy="1116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313EAC-A480-4260-A36F-B96F8E6EA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548000"/>
            <a:ext cx="11351291" cy="40348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2">
            <a:extLst>
              <a:ext uri="{FF2B5EF4-FFF2-40B4-BE49-F238E27FC236}">
                <a16:creationId xmlns:a16="http://schemas.microsoft.com/office/drawing/2014/main" id="{2D6D826E-2BC3-4EEB-ACA5-EB453C88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4A8E8-C9E0-4FAC-9E2A-FAA1347A9CB1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4A4A4DFF-E87B-4970-8D26-732F52DF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9313" y="6356350"/>
            <a:ext cx="1556657" cy="365125"/>
          </a:xfrm>
          <a:prstGeom prst="rect">
            <a:avLst/>
          </a:prstGeom>
        </p:spPr>
        <p:txBody>
          <a:bodyPr/>
          <a:lstStyle/>
          <a:p>
            <a:fld id="{2BDF73AF-BF8A-4DDA-AB4D-385EF32F246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0453760-0621-4A73-8CED-419FFF8E00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196408"/>
            <a:ext cx="12216096" cy="681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68E0E01E-A3A4-4FFB-99F4-17C1CFD08E91}"/>
              </a:ext>
            </a:extLst>
          </p:cNvPr>
          <p:cNvGrpSpPr/>
          <p:nvPr/>
        </p:nvGrpSpPr>
        <p:grpSpPr>
          <a:xfrm>
            <a:off x="1" y="6183836"/>
            <a:ext cx="208331" cy="680557"/>
            <a:chOff x="0" y="5995958"/>
            <a:chExt cx="263887" cy="862042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8B772AFB-5E74-4C96-97BE-E7A391296B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599266"/>
              <a:ext cx="263887" cy="258734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439A4E40-CC48-42E0-B452-B54B1BDA47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394629"/>
              <a:ext cx="263887" cy="133171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AA643345-84EC-42A2-9973-B5227A47C5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189992"/>
              <a:ext cx="263887" cy="106033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F04A1479-C46C-40AF-8FB4-8748B5A622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5995958"/>
              <a:ext cx="263887" cy="65118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</p:grpSp>
      <p:pic>
        <p:nvPicPr>
          <p:cNvPr id="17" name="Kuva 16">
            <a:extLst>
              <a:ext uri="{FF2B5EF4-FFF2-40B4-BE49-F238E27FC236}">
                <a16:creationId xmlns:a16="http://schemas.microsoft.com/office/drawing/2014/main" id="{163C5508-FC3E-2945-B42B-48E6972FC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309862"/>
            <a:ext cx="845449" cy="4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8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_vaalea_pohja-ei_siv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C02F4E-4F14-4DC4-93A0-787AEDD7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16000"/>
            <a:ext cx="11351290" cy="1116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313EAC-A480-4260-A36F-B96F8E6EA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548000"/>
            <a:ext cx="11351291" cy="40348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2">
            <a:extLst>
              <a:ext uri="{FF2B5EF4-FFF2-40B4-BE49-F238E27FC236}">
                <a16:creationId xmlns:a16="http://schemas.microsoft.com/office/drawing/2014/main" id="{2D6D826E-2BC3-4EEB-ACA5-EB453C88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4A8E8-C9E0-4FAC-9E2A-FAA1347A9CB1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4A4A4DFF-E87B-4970-8D26-732F52DF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9313" y="6356350"/>
            <a:ext cx="1556657" cy="365125"/>
          </a:xfrm>
          <a:prstGeom prst="rect">
            <a:avLst/>
          </a:prstGeom>
        </p:spPr>
        <p:txBody>
          <a:bodyPr/>
          <a:lstStyle/>
          <a:p>
            <a:fld id="{2BDF73AF-BF8A-4DDA-AB4D-385EF32F246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0453760-0621-4A73-8CED-419FFF8E00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196408"/>
            <a:ext cx="12216096" cy="681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68E0E01E-A3A4-4FFB-99F4-17C1CFD08E91}"/>
              </a:ext>
            </a:extLst>
          </p:cNvPr>
          <p:cNvGrpSpPr/>
          <p:nvPr/>
        </p:nvGrpSpPr>
        <p:grpSpPr>
          <a:xfrm>
            <a:off x="1" y="6183836"/>
            <a:ext cx="208331" cy="680557"/>
            <a:chOff x="0" y="5995958"/>
            <a:chExt cx="263887" cy="862042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8B772AFB-5E74-4C96-97BE-E7A391296B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599266"/>
              <a:ext cx="263887" cy="258734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439A4E40-CC48-42E0-B452-B54B1BDA47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394629"/>
              <a:ext cx="263887" cy="133171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AA643345-84EC-42A2-9973-B5227A47C5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189992"/>
              <a:ext cx="263887" cy="106033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F04A1479-C46C-40AF-8FB4-8748B5A622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5995958"/>
              <a:ext cx="263887" cy="65118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</p:grpSp>
      <p:pic>
        <p:nvPicPr>
          <p:cNvPr id="17" name="Kuva 16">
            <a:extLst>
              <a:ext uri="{FF2B5EF4-FFF2-40B4-BE49-F238E27FC236}">
                <a16:creationId xmlns:a16="http://schemas.microsoft.com/office/drawing/2014/main" id="{88E1711E-31F6-C543-B002-FF91D4D8CA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309862"/>
            <a:ext cx="845449" cy="4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0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_harmaa_pohja_ei_sivu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C02F4E-4F14-4DC4-93A0-787AEDD7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16000"/>
            <a:ext cx="11351290" cy="1116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Päivämäärän paikkamerkki 2">
            <a:extLst>
              <a:ext uri="{FF2B5EF4-FFF2-40B4-BE49-F238E27FC236}">
                <a16:creationId xmlns:a16="http://schemas.microsoft.com/office/drawing/2014/main" id="{2D6D826E-2BC3-4EEB-ACA5-EB453C88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4A8E8-C9E0-4FAC-9E2A-FAA1347A9CB1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4A4A4DFF-E87B-4970-8D26-732F52DF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9313" y="6356350"/>
            <a:ext cx="1556657" cy="365125"/>
          </a:xfrm>
          <a:prstGeom prst="rect">
            <a:avLst/>
          </a:prstGeom>
        </p:spPr>
        <p:txBody>
          <a:bodyPr/>
          <a:lstStyle/>
          <a:p>
            <a:fld id="{2BDF73AF-BF8A-4DDA-AB4D-385EF32F246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0453760-0621-4A73-8CED-419FFF8E00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196408"/>
            <a:ext cx="12216096" cy="681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68E0E01E-A3A4-4FFB-99F4-17C1CFD08E91}"/>
              </a:ext>
            </a:extLst>
          </p:cNvPr>
          <p:cNvGrpSpPr/>
          <p:nvPr/>
        </p:nvGrpSpPr>
        <p:grpSpPr>
          <a:xfrm>
            <a:off x="1" y="6183836"/>
            <a:ext cx="208331" cy="680557"/>
            <a:chOff x="0" y="5995958"/>
            <a:chExt cx="263887" cy="862042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8B772AFB-5E74-4C96-97BE-E7A391296B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599266"/>
              <a:ext cx="263887" cy="258734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439A4E40-CC48-42E0-B452-B54B1BDA47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394629"/>
              <a:ext cx="263887" cy="133171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AA643345-84EC-42A2-9973-B5227A47C5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189992"/>
              <a:ext cx="263887" cy="106033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F04A1479-C46C-40AF-8FB4-8748B5A622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5995958"/>
              <a:ext cx="263887" cy="65118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</p:grpSp>
      <p:pic>
        <p:nvPicPr>
          <p:cNvPr id="17" name="Kuva 16">
            <a:extLst>
              <a:ext uri="{FF2B5EF4-FFF2-40B4-BE49-F238E27FC236}">
                <a16:creationId xmlns:a16="http://schemas.microsoft.com/office/drawing/2014/main" id="{3C6FE679-D6E4-074C-B08F-6857F534FC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309862"/>
            <a:ext cx="845449" cy="4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Otsikko ja sisältö_vaalea_pohja-ei_siv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C02F4E-4F14-4DC4-93A0-787AEDD7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16000"/>
            <a:ext cx="11351290" cy="1116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Päivämäärän paikkamerkki 2">
            <a:extLst>
              <a:ext uri="{FF2B5EF4-FFF2-40B4-BE49-F238E27FC236}">
                <a16:creationId xmlns:a16="http://schemas.microsoft.com/office/drawing/2014/main" id="{2D6D826E-2BC3-4EEB-ACA5-EB453C88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4A8E8-C9E0-4FAC-9E2A-FAA1347A9CB1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4A4A4DFF-E87B-4970-8D26-732F52DF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9313" y="6356350"/>
            <a:ext cx="1556657" cy="365125"/>
          </a:xfrm>
          <a:prstGeom prst="rect">
            <a:avLst/>
          </a:prstGeom>
        </p:spPr>
        <p:txBody>
          <a:bodyPr/>
          <a:lstStyle/>
          <a:p>
            <a:fld id="{2BDF73AF-BF8A-4DDA-AB4D-385EF32F246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0453760-0621-4A73-8CED-419FFF8E00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196408"/>
            <a:ext cx="12216096" cy="681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68E0E01E-A3A4-4FFB-99F4-17C1CFD08E91}"/>
              </a:ext>
            </a:extLst>
          </p:cNvPr>
          <p:cNvGrpSpPr/>
          <p:nvPr/>
        </p:nvGrpSpPr>
        <p:grpSpPr>
          <a:xfrm>
            <a:off x="1" y="6183836"/>
            <a:ext cx="208331" cy="680557"/>
            <a:chOff x="0" y="5995958"/>
            <a:chExt cx="263887" cy="862042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8B772AFB-5E74-4C96-97BE-E7A391296B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599266"/>
              <a:ext cx="263887" cy="258734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439A4E40-CC48-42E0-B452-B54B1BDA47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394629"/>
              <a:ext cx="263887" cy="133171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AA643345-84EC-42A2-9973-B5227A47C5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189992"/>
              <a:ext cx="263887" cy="106033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F04A1479-C46C-40AF-8FB4-8748B5A622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5995958"/>
              <a:ext cx="263887" cy="65118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</p:grp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29D49095-8116-4691-BACA-C8D633EB5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48000"/>
            <a:ext cx="5324564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6E0E4B28-7667-408C-817C-7889735BF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48000"/>
            <a:ext cx="55878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608AB20E-4D4F-2F4D-8239-88F5EEE258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309862"/>
            <a:ext cx="845449" cy="4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1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2CD98B-16BB-4B0A-8C14-6FA4D6712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65125"/>
            <a:ext cx="10515600" cy="98569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81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74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manimi dia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D89B4DF0-72E0-4E9A-ACC9-5D6426F5B7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rgbClr val="F5BC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08000" y="1584000"/>
            <a:ext cx="8244000" cy="1404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13200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Titteli</a:t>
            </a:r>
          </a:p>
          <a:p>
            <a:r>
              <a:rPr lang="fi-FI" dirty="0"/>
              <a:t>P. +358 XX XXX XXXX</a:t>
            </a:r>
          </a:p>
          <a:p>
            <a:r>
              <a:rPr lang="fi-FI" dirty="0"/>
              <a:t>etunimi.sukunimi@rudus.fi</a:t>
            </a:r>
          </a:p>
          <a:p>
            <a:r>
              <a:rPr lang="fi-FI" dirty="0"/>
              <a:t>www.rudus.fi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8048653-3A22-A549-A9E1-56FACF78BD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526" y="6311580"/>
            <a:ext cx="852948" cy="4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9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manimi dia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DC68EEA5-CE21-40AE-A245-89FCABFC51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08000" y="1584000"/>
            <a:ext cx="8244000" cy="1404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13200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Titteli</a:t>
            </a:r>
          </a:p>
          <a:p>
            <a:r>
              <a:rPr lang="fi-FI" dirty="0"/>
              <a:t>P. +358 XX XXX XXXX</a:t>
            </a:r>
          </a:p>
          <a:p>
            <a:r>
              <a:rPr lang="fi-FI" dirty="0"/>
              <a:t>etunimi.sukunimi@rudus.fi</a:t>
            </a:r>
          </a:p>
          <a:p>
            <a:r>
              <a:rPr lang="fi-FI" dirty="0"/>
              <a:t>www.rudus.fi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7C179AE-3699-C24F-9D93-5E24DD297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526" y="6311580"/>
            <a:ext cx="852948" cy="4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7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manimi dia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B16E95C-C9C8-42FC-A6BF-50D9A0872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2B14B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08000" y="1584000"/>
            <a:ext cx="8244000" cy="1404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13200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Titteli</a:t>
            </a:r>
          </a:p>
          <a:p>
            <a:r>
              <a:rPr lang="fi-FI" dirty="0"/>
              <a:t>P. +358 XX XXX XXXX</a:t>
            </a:r>
          </a:p>
          <a:p>
            <a:r>
              <a:rPr lang="fi-FI" dirty="0"/>
              <a:t>etunimi.sukunimi@rudus.fi</a:t>
            </a:r>
          </a:p>
          <a:p>
            <a:r>
              <a:rPr lang="fi-FI" dirty="0"/>
              <a:t>www.rudus.fi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8017992-AE64-EF4B-A007-A636DC32C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526" y="6311580"/>
            <a:ext cx="852948" cy="4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- vaale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BB96B382-BC1A-464B-B2FC-653EA3262D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rgbClr val="268EC9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77D6DF9-F9D3-463C-98B7-6869FABE7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200" y="6328800"/>
            <a:ext cx="795600" cy="392034"/>
          </a:xfrm>
          <a:prstGeom prst="rect">
            <a:avLst/>
          </a:prstGeom>
        </p:spPr>
      </p:pic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A3686D8D-34B3-4484-A8D9-91E81AD73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680000"/>
            <a:ext cx="9144000" cy="58003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10056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B16E95C-C9C8-42FC-A6BF-50D9A0872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D79BB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08000" y="1584000"/>
            <a:ext cx="8244000" cy="1404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13200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Titteli</a:t>
            </a:r>
          </a:p>
          <a:p>
            <a:r>
              <a:rPr lang="fi-FI" dirty="0"/>
              <a:t>P. +358 XX XXX XXXX</a:t>
            </a:r>
          </a:p>
          <a:p>
            <a:r>
              <a:rPr lang="fi-FI" dirty="0"/>
              <a:t>etunimi.sukunimi@rudus.fi</a:t>
            </a:r>
          </a:p>
          <a:p>
            <a:r>
              <a:rPr lang="fi-FI" dirty="0"/>
              <a:t>www.rudus.fi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5D855AF-B181-2A4C-86CE-B7F75166B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526" y="6311580"/>
            <a:ext cx="852948" cy="4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8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A2758F7-8E85-4BAF-B7F7-920CD61551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rgbClr val="22B14B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77D6DF9-F9D3-463C-98B7-6869FABE7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200" y="6328800"/>
            <a:ext cx="795600" cy="392034"/>
          </a:xfrm>
          <a:prstGeom prst="rect">
            <a:avLst/>
          </a:prstGeom>
        </p:spPr>
      </p:pic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3BF3147B-6CC1-4025-97ED-43F0A5301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680000"/>
            <a:ext cx="9144000" cy="58003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30461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988A42C0-0875-4241-87EB-B1A70E40D1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rgbClr val="5D79BB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77D6DF9-F9D3-463C-98B7-6869FABE7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200" y="6328800"/>
            <a:ext cx="795600" cy="392034"/>
          </a:xfrm>
          <a:prstGeom prst="rect">
            <a:avLst/>
          </a:prstGeom>
        </p:spPr>
      </p:pic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0E5F6694-ACD0-4532-885D-74C1ABEF1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680000"/>
            <a:ext cx="9144000" cy="58003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97343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- mariini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57800240-AED8-467F-94E2-9205F256A6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rgbClr val="497A96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77D6DF9-F9D3-463C-98B7-6869FABE7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200" y="6328800"/>
            <a:ext cx="795600" cy="392034"/>
          </a:xfrm>
          <a:prstGeom prst="rect">
            <a:avLst/>
          </a:prstGeom>
        </p:spPr>
      </p:pic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93D49346-883B-4E9C-9BFA-5FB2CDDF0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680000"/>
            <a:ext cx="9144000" cy="58003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32719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- kuv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5AC3642B-32FA-4E2B-8DBD-C632D750B0D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-1"/>
            <a:ext cx="12216094" cy="687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457200" indent="0">
              <a:buNone/>
              <a:defRPr>
                <a:noFill/>
              </a:defRPr>
            </a:lvl2pPr>
            <a:lvl3pPr marL="914400" indent="0">
              <a:buNone/>
              <a:defRPr>
                <a:noFill/>
              </a:defRPr>
            </a:lvl3pPr>
            <a:lvl4pPr marL="1371600" indent="0">
              <a:buNone/>
              <a:defRPr>
                <a:noFill/>
              </a:defRPr>
            </a:lvl4pPr>
            <a:lvl5pPr marL="1828800" indent="0">
              <a:buNone/>
              <a:defRPr>
                <a:noFill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F7AA79-0621-4971-BD5B-6FA35BDB91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2" y="-20192"/>
            <a:ext cx="12216098" cy="687819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29AE2FC6-4448-4C69-85FE-565A99794D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2" y="6183836"/>
            <a:ext cx="12216096" cy="681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26DB-51AC-40F0-BC76-032CB57D6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2BCD5-EE0E-45F8-985E-B215A85A1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A148A320-41AE-4F1F-A307-B8400A73B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200" y="6328800"/>
            <a:ext cx="794705" cy="391594"/>
          </a:xfrm>
          <a:prstGeom prst="rect">
            <a:avLst/>
          </a:prstGeom>
        </p:spPr>
      </p:pic>
      <p:grpSp>
        <p:nvGrpSpPr>
          <p:cNvPr id="12" name="Ryhmä 11">
            <a:extLst>
              <a:ext uri="{FF2B5EF4-FFF2-40B4-BE49-F238E27FC236}">
                <a16:creationId xmlns:a16="http://schemas.microsoft.com/office/drawing/2014/main" id="{C05B865C-E692-4FCB-AD06-29DD66AE575B}"/>
              </a:ext>
            </a:extLst>
          </p:cNvPr>
          <p:cNvGrpSpPr/>
          <p:nvPr/>
        </p:nvGrpSpPr>
        <p:grpSpPr>
          <a:xfrm>
            <a:off x="1" y="6183836"/>
            <a:ext cx="208331" cy="680557"/>
            <a:chOff x="0" y="5995958"/>
            <a:chExt cx="263887" cy="862042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F4C9D0BB-C5E9-4CC0-B163-963081CE52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599266"/>
              <a:ext cx="263887" cy="258734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BFE19694-7EA2-48A7-8ADA-3C787B53979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394629"/>
              <a:ext cx="263887" cy="133171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3FA5D30D-8E9B-44AA-B1A9-6F5B4DCF8BA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189992"/>
              <a:ext cx="263887" cy="106033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74326197-0B5C-4DEC-88EA-3B8AA5D517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5995958"/>
              <a:ext cx="263887" cy="65118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</p:grpSp>
      <p:sp>
        <p:nvSpPr>
          <p:cNvPr id="19" name="Tekstin paikkamerkki 3">
            <a:extLst>
              <a:ext uri="{FF2B5EF4-FFF2-40B4-BE49-F238E27FC236}">
                <a16:creationId xmlns:a16="http://schemas.microsoft.com/office/drawing/2014/main" id="{E1E416A7-7E80-48D6-8002-682FE96D6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680000"/>
            <a:ext cx="9144000" cy="58003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42602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tsikko ja sisältö_vaalea_pohja-ei_siv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>
            <a:extLst>
              <a:ext uri="{FF2B5EF4-FFF2-40B4-BE49-F238E27FC236}">
                <a16:creationId xmlns:a16="http://schemas.microsoft.com/office/drawing/2014/main" id="{0AB6941E-212A-4CAA-92F1-D4A16CE3BCF8}"/>
              </a:ext>
            </a:extLst>
          </p:cNvPr>
          <p:cNvSpPr/>
          <p:nvPr userDrawn="1"/>
        </p:nvSpPr>
        <p:spPr>
          <a:xfrm>
            <a:off x="0" y="0"/>
            <a:ext cx="6096600" cy="6865200"/>
          </a:xfrm>
          <a:prstGeom prst="rect">
            <a:avLst/>
          </a:prstGeom>
          <a:solidFill>
            <a:srgbClr val="EEEEEE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Verdana Regular"/>
            </a:endParaRPr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EC03E2E6-7C10-4D35-8898-1F8B66D1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80000"/>
            <a:ext cx="5364000" cy="1548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36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D3C49918-5C75-42BD-A91D-8833444858F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0" y="-158"/>
            <a:ext cx="6120093" cy="61838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noFill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Päivämäärän paikkamerkki 2">
            <a:extLst>
              <a:ext uri="{FF2B5EF4-FFF2-40B4-BE49-F238E27FC236}">
                <a16:creationId xmlns:a16="http://schemas.microsoft.com/office/drawing/2014/main" id="{2D6D826E-2BC3-4EEB-ACA5-EB453C88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4A8E8-C9E0-4FAC-9E2A-FAA1347A9CB1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4A4A4DFF-E87B-4970-8D26-732F52DF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9313" y="6356350"/>
            <a:ext cx="1556657" cy="365125"/>
          </a:xfrm>
          <a:prstGeom prst="rect">
            <a:avLst/>
          </a:prstGeom>
        </p:spPr>
        <p:txBody>
          <a:bodyPr/>
          <a:lstStyle/>
          <a:p>
            <a:fld id="{2BDF73AF-BF8A-4DDA-AB4D-385EF32F246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0453760-0621-4A73-8CED-419FFF8E00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196408"/>
            <a:ext cx="12216096" cy="681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 altLang="fi-FI" sz="2400"/>
              <a:t> 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42318BD-3DE7-4CE9-A2F8-B51DF2A2E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200" y="6328800"/>
            <a:ext cx="794705" cy="391594"/>
          </a:xfrm>
          <a:prstGeom prst="rect">
            <a:avLst/>
          </a:prstGeom>
        </p:spPr>
      </p:pic>
      <p:grpSp>
        <p:nvGrpSpPr>
          <p:cNvPr id="12" name="Ryhmä 11">
            <a:extLst>
              <a:ext uri="{FF2B5EF4-FFF2-40B4-BE49-F238E27FC236}">
                <a16:creationId xmlns:a16="http://schemas.microsoft.com/office/drawing/2014/main" id="{68E0E01E-A3A4-4FFB-99F4-17C1CFD08E91}"/>
              </a:ext>
            </a:extLst>
          </p:cNvPr>
          <p:cNvGrpSpPr/>
          <p:nvPr/>
        </p:nvGrpSpPr>
        <p:grpSpPr>
          <a:xfrm>
            <a:off x="1" y="6183836"/>
            <a:ext cx="208331" cy="680557"/>
            <a:chOff x="0" y="5995958"/>
            <a:chExt cx="263887" cy="862042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8B772AFB-5E74-4C96-97BE-E7A391296B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599266"/>
              <a:ext cx="263887" cy="258734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439A4E40-CC48-42E0-B452-B54B1BDA47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394629"/>
              <a:ext cx="263887" cy="133171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AA643345-84EC-42A2-9973-B5227A47C5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189992"/>
              <a:ext cx="263887" cy="106033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F04A1479-C46C-40AF-8FB4-8748B5A622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5995958"/>
              <a:ext cx="263887" cy="65118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</p:grp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77DD9AF9-55A6-488B-968E-3EE2F4FAB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944000"/>
            <a:ext cx="5364000" cy="4032000"/>
          </a:xfrm>
          <a:prstGeom prst="rect">
            <a:avLst/>
          </a:prstGeom>
        </p:spPr>
        <p:txBody>
          <a:bodyPr>
            <a:normAutofit/>
          </a:bodyPr>
          <a:lstStyle>
            <a:lvl1pPr defTabSz="711200">
              <a:defRPr sz="1600"/>
            </a:lvl1pPr>
            <a:lvl2pPr defTabSz="711200">
              <a:defRPr sz="1400"/>
            </a:lvl2pPr>
            <a:lvl3pPr defTabSz="711200">
              <a:defRPr sz="1200"/>
            </a:lvl3pPr>
            <a:lvl4pPr defTabSz="711200">
              <a:defRPr sz="1100"/>
            </a:lvl4pPr>
            <a:lvl5pPr defTabSz="711200">
              <a:defRPr sz="11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0987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BC076AC-538D-434A-963E-D9038C25B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216000"/>
            <a:ext cx="11361905" cy="1080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17A4ACA-0C90-4B5F-A806-2F9516382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48000"/>
            <a:ext cx="11361904" cy="4055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EB059F02-43F3-4ED8-AE50-4526B082EB6B}"/>
              </a:ext>
            </a:extLst>
          </p:cNvPr>
          <p:cNvGrpSpPr/>
          <p:nvPr/>
        </p:nvGrpSpPr>
        <p:grpSpPr>
          <a:xfrm>
            <a:off x="1" y="6179854"/>
            <a:ext cx="209550" cy="684539"/>
            <a:chOff x="0" y="5995958"/>
            <a:chExt cx="263887" cy="862042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39A09D9D-0B68-476A-9859-A8DDFBEF56D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599266"/>
              <a:ext cx="263887" cy="258734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47577F-3F3F-4B29-A6D4-34019F5EB4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394629"/>
              <a:ext cx="263887" cy="133171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60DBDAE4-791B-4D44-A8A9-9005E88251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189992"/>
              <a:ext cx="263887" cy="106033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460BA5DA-215B-4FE3-B2CE-C6E097C9FDF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5995958"/>
              <a:ext cx="263887" cy="65118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</p:grpSp>
      <p:pic>
        <p:nvPicPr>
          <p:cNvPr id="12" name="Kuva 11">
            <a:extLst>
              <a:ext uri="{FF2B5EF4-FFF2-40B4-BE49-F238E27FC236}">
                <a16:creationId xmlns:a16="http://schemas.microsoft.com/office/drawing/2014/main" id="{918DDEEF-3610-44B0-BCA5-29B2560A75C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999200" y="6328800"/>
            <a:ext cx="794705" cy="391594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E01F2EC-1D14-4D08-917F-573EF486D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F73AF-BF8A-4DDA-AB4D-385EF32F24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02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87" r:id="rId9"/>
    <p:sldLayoutId id="2147483673" r:id="rId10"/>
    <p:sldLayoutId id="2147483674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7112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7112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7112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7112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7112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BC076AC-538D-434A-963E-D9038C25B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216000"/>
            <a:ext cx="11361905" cy="1080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17A4ACA-0C90-4B5F-A806-2F9516382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48000"/>
            <a:ext cx="11361904" cy="4055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EB059F02-43F3-4ED8-AE50-4526B082EB6B}"/>
              </a:ext>
            </a:extLst>
          </p:cNvPr>
          <p:cNvGrpSpPr/>
          <p:nvPr/>
        </p:nvGrpSpPr>
        <p:grpSpPr>
          <a:xfrm>
            <a:off x="1" y="6179854"/>
            <a:ext cx="209550" cy="684539"/>
            <a:chOff x="0" y="5995958"/>
            <a:chExt cx="263887" cy="862042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39A09D9D-0B68-476A-9859-A8DDFBEF56D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599266"/>
              <a:ext cx="263887" cy="258734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47577F-3F3F-4B29-A6D4-34019F5EB4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394629"/>
              <a:ext cx="263887" cy="133171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60DBDAE4-791B-4D44-A8A9-9005E88251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6189992"/>
              <a:ext cx="263887" cy="106033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460BA5DA-215B-4FE3-B2CE-C6E097C9FDF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5995958"/>
              <a:ext cx="263887" cy="65118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altLang="fi-FI" sz="2400" dirty="0"/>
                <a:t> </a:t>
              </a:r>
            </a:p>
          </p:txBody>
        </p:sp>
      </p:grp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E01F2EC-1D14-4D08-917F-573EF486D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F73AF-BF8A-4DDA-AB4D-385EF32F2461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1E50414B-3BD3-ED46-98B0-C3B40480253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309862"/>
            <a:ext cx="845449" cy="4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2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7112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7112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7112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7112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7112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ty&#246;turvallisuuspakki.fi/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y&#246;turvallisuuspakki.fi/riskienhallinta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A021AB2-E8C6-4B6C-93CA-C2DCFFF02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0968"/>
            <a:ext cx="9144000" cy="1637733"/>
          </a:xfrm>
        </p:spPr>
        <p:txBody>
          <a:bodyPr>
            <a:normAutofit/>
          </a:bodyPr>
          <a:lstStyle/>
          <a:p>
            <a:r>
              <a:rPr lang="fi-FI" sz="4000" b="1" dirty="0"/>
              <a:t>Valmisbetonitehtaan </a:t>
            </a:r>
            <a:br>
              <a:rPr lang="fi-FI" sz="4000" b="1" dirty="0"/>
            </a:br>
            <a:r>
              <a:rPr lang="fi-FI" sz="4000" b="1" dirty="0"/>
              <a:t>Työturvallisuus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BB597017-D306-42DE-921D-8DDD6DFA0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85457"/>
            <a:ext cx="9144000" cy="2139452"/>
          </a:xfrm>
        </p:spPr>
        <p:txBody>
          <a:bodyPr>
            <a:normAutofit/>
          </a:bodyPr>
          <a:lstStyle/>
          <a:p>
            <a:br>
              <a:rPr lang="fi-FI" sz="2400" b="1" dirty="0"/>
            </a:br>
            <a:endParaRPr lang="fi-FI" sz="3200" b="1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25FBA111-B712-458C-A371-8BFB4C84E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9535" y="5411666"/>
            <a:ext cx="9144000" cy="580030"/>
          </a:xfrm>
        </p:spPr>
        <p:txBody>
          <a:bodyPr>
            <a:normAutofit/>
          </a:bodyPr>
          <a:lstStyle/>
          <a:p>
            <a:r>
              <a:rPr lang="fi-FI" sz="1800" dirty="0"/>
              <a:t>Lasse Heikkinen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99846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Yleinen siisteys ja järjestys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Kaatumiset ja kompastumiset ovat edelleen yleisimmät tapaturmien aiheuttajat.</a:t>
            </a:r>
          </a:p>
          <a:p>
            <a:endParaRPr lang="fi-FI" dirty="0"/>
          </a:p>
          <a:p>
            <a:r>
              <a:rPr lang="fi-FI" dirty="0"/>
              <a:t>Pitämällä paikat puhtaina ja järjestyksessä vähennämme altistumista liukastumisille, kompastumisille, pölylle ja sen lisäksi tehostamme toimintaa.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65265" y="4403729"/>
            <a:ext cx="2018922" cy="153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e1f1980f-a380-40fa-8bf4-487ed6e982f1@eurprd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18430" y="661968"/>
            <a:ext cx="4136917" cy="310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29179c5b-5a99-4552-a46a-40e8df9726b2@eurprd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7621" y="4365473"/>
            <a:ext cx="2084796" cy="156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26deef72-5aa4-462c-a1b5-19258e042c0c@eurprd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20806" y="4365472"/>
            <a:ext cx="2084798" cy="156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64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Henkilökohtaiset suojaimet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Työnantajan velvollisuuksiin kuuluu antaa työntekijälle tarvittavat suojaimet.</a:t>
            </a:r>
          </a:p>
          <a:p>
            <a:r>
              <a:rPr lang="fi-FI" dirty="0"/>
              <a:t>Työntekijän velvollisuuksiin kuuluu pitää huolta annetuista varusteista ja käyttää niitä työnantajan – ja suojainten valmistajan ohjeiden mukaisesti.</a:t>
            </a:r>
          </a:p>
          <a:p>
            <a:endParaRPr lang="fi-FI" dirty="0"/>
          </a:p>
          <a:p>
            <a:r>
              <a:rPr lang="fi-FI" dirty="0"/>
              <a:t>Suojautuminen vaaroilta on työntekijän etu, </a:t>
            </a:r>
            <a:br>
              <a:rPr lang="fi-FI" dirty="0"/>
            </a:br>
            <a:r>
              <a:rPr lang="fi-FI" dirty="0"/>
              <a:t>ei velvollisuus.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39" y="316871"/>
            <a:ext cx="4087807" cy="58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69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88888" y="260350"/>
            <a:ext cx="11195114" cy="576263"/>
          </a:xfrm>
        </p:spPr>
        <p:txBody>
          <a:bodyPr/>
          <a:lstStyle/>
          <a:p>
            <a:r>
              <a:rPr lang="fi-FI" altLang="fi-FI" sz="1800" dirty="0">
                <a:solidFill>
                  <a:srgbClr val="0070C0"/>
                </a:solidFill>
              </a:rPr>
              <a:t>KENELLÄ ON VASTUU TYÖTURVALLISUUDESTA TYÖPAIKALLA ?</a:t>
            </a:r>
            <a:endParaRPr lang="fi-FI" altLang="fi-FI" sz="2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68" y="1196976"/>
            <a:ext cx="11205633" cy="5076825"/>
          </a:xfrm>
        </p:spPr>
        <p:txBody>
          <a:bodyPr>
            <a:normAutofit fontScale="92500"/>
          </a:bodyPr>
          <a:lstStyle/>
          <a:p>
            <a:pPr marL="0" indent="0">
              <a:buFontTx/>
              <a:buNone/>
              <a:defRPr/>
            </a:pPr>
            <a:r>
              <a:rPr lang="fi-FI" altLang="fi-FI" sz="1200" b="1" dirty="0">
                <a:solidFill>
                  <a:srgbClr val="000000"/>
                </a:solidFill>
              </a:rPr>
              <a:t>Työturvallisuuslain tarkoituksena on</a:t>
            </a:r>
            <a:r>
              <a:rPr lang="fi-FI" altLang="fi-FI" sz="1200" dirty="0">
                <a:solidFill>
                  <a:srgbClr val="000000"/>
                </a:solidFill>
              </a:rPr>
              <a:t> ensimmäisen pykälänsä mukaan parantaa työympäristöä ja työolosuhteita työntekijöiden työkyvyn turvaamiseksi ja ylläpitämiseksi sekä ennaltaehkäistä ja torjua työtapaturmia, ammattitauteja ja muita työstä ja työympäristöstä johtuvia työntekijöiden fyysisen ja henkisen terveyden haittoja.</a:t>
            </a:r>
          </a:p>
          <a:p>
            <a:pPr marL="0" indent="0">
              <a:buFontTx/>
              <a:buNone/>
              <a:defRPr/>
            </a:pPr>
            <a:r>
              <a:rPr lang="fi-FI" altLang="fi-FI" sz="1200" dirty="0">
                <a:solidFill>
                  <a:srgbClr val="000000"/>
                </a:solidFill>
              </a:rPr>
              <a:t> </a:t>
            </a:r>
            <a:r>
              <a:rPr lang="fi-FI" altLang="fi-FI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Työturvallisuudesta huolehtiminen </a:t>
            </a:r>
            <a:r>
              <a:rPr lang="fi-FI" altLang="fi-FI" sz="1200" dirty="0">
                <a:solidFill>
                  <a:srgbClr val="000000"/>
                </a:solidFill>
              </a:rPr>
              <a:t>kuuluu työpaikoilla sille, joka johtaa ja valvoo työtä ja jolla on myös todelliset toimintavaltuudet puuttua tilanteisiin. </a:t>
            </a:r>
          </a:p>
          <a:p>
            <a:pPr marL="0" indent="0">
              <a:buFontTx/>
              <a:buNone/>
              <a:defRPr/>
            </a:pPr>
            <a:r>
              <a:rPr lang="fi-FI" altLang="fi-FI" sz="1200" dirty="0">
                <a:solidFill>
                  <a:srgbClr val="000000"/>
                </a:solidFill>
              </a:rPr>
              <a:t> Toimintojen </a:t>
            </a:r>
            <a:r>
              <a:rPr lang="fi-FI" altLang="fi-FI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esimiehet</a:t>
            </a:r>
            <a:r>
              <a:rPr lang="fi-FI" altLang="fi-FI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altLang="fi-FI" sz="1200" dirty="0">
                <a:solidFill>
                  <a:srgbClr val="000000"/>
                </a:solidFill>
              </a:rPr>
              <a:t>huolehtivat alaistensa turvallisuudesta ja terveydestä, ja heidän </a:t>
            </a:r>
            <a:r>
              <a:rPr lang="fi-FI" altLang="fi-FI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velvollisuutenaan</a:t>
            </a:r>
            <a:r>
              <a:rPr lang="fi-FI" altLang="fi-FI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altLang="fi-FI" sz="1200" dirty="0">
                <a:solidFill>
                  <a:srgbClr val="000000"/>
                </a:solidFill>
              </a:rPr>
              <a:t>on puuttua turvallisuuden vaarantumiseen päivittäisessä työssä. </a:t>
            </a:r>
          </a:p>
          <a:p>
            <a:pPr marL="0" indent="0">
              <a:buFontTx/>
              <a:buNone/>
              <a:defRPr/>
            </a:pPr>
            <a:r>
              <a:rPr lang="fi-FI" altLang="fi-FI" sz="1200" b="1" dirty="0">
                <a:solidFill>
                  <a:srgbClr val="000000"/>
                </a:solidFill>
              </a:rPr>
              <a:t> </a:t>
            </a:r>
            <a:r>
              <a:rPr lang="fi-FI" altLang="fi-FI" sz="1200" dirty="0">
                <a:solidFill>
                  <a:srgbClr val="000000"/>
                </a:solidFill>
              </a:rPr>
              <a:t>Työnturvallisuuden varmistaminen perustuu aina työpaikkakohtaiselle riskien arvioinnille, jotka luonnollisesti vaihtelevat suuresti työpaikasta riippuen. Työnantajan tulee siis </a:t>
            </a:r>
            <a:r>
              <a:rPr lang="fi-FI" altLang="fi-FI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jatkuvasti</a:t>
            </a:r>
            <a:r>
              <a:rPr lang="fi-FI" altLang="fi-FI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altLang="fi-FI" sz="1200" dirty="0">
                <a:solidFill>
                  <a:srgbClr val="000000"/>
                </a:solidFill>
              </a:rPr>
              <a:t>tarkkailla työympäristöä, puuttua epäkohtiin ja mahdollisuuksien mukaan poistaa terveydellisen riskin aiheuttavat tekijät. Jos riskitekijöitä ei voi kokonaan poistaa, on niiltä </a:t>
            </a:r>
            <a:r>
              <a:rPr lang="fi-FI" altLang="fi-FI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suojauduttava</a:t>
            </a:r>
            <a:r>
              <a:rPr lang="fi-FI" altLang="fi-FI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altLang="fi-FI" sz="1200" dirty="0">
                <a:solidFill>
                  <a:srgbClr val="000000"/>
                </a:solidFill>
              </a:rPr>
              <a:t>sillä tavoin, etteivät ne vaaranna työntekijän terveyttä ja turvallisuutta. </a:t>
            </a:r>
          </a:p>
          <a:p>
            <a:pPr marL="0" indent="0">
              <a:buFontTx/>
              <a:buNone/>
              <a:defRPr/>
            </a:pPr>
            <a:endParaRPr lang="fi-FI" altLang="fi-FI" sz="1200" b="1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fi-FI" altLang="fi-FI" sz="1200" b="1" dirty="0">
                <a:solidFill>
                  <a:srgbClr val="000000"/>
                </a:solidFill>
              </a:rPr>
              <a:t>Työntekijän vastuu työturvallisuudesta</a:t>
            </a:r>
            <a:endParaRPr lang="fi-FI" altLang="fi-FI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fi-FI" altLang="fi-FI" sz="1200" dirty="0">
                <a:solidFill>
                  <a:srgbClr val="000000"/>
                </a:solidFill>
              </a:rPr>
              <a:t>Myös työntekijällä on </a:t>
            </a:r>
            <a:r>
              <a:rPr lang="fi-FI" altLang="fi-FI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velvollisuus</a:t>
            </a:r>
            <a:r>
              <a:rPr lang="fi-FI" altLang="fi-FI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altLang="fi-FI" sz="1200" dirty="0">
                <a:solidFill>
                  <a:srgbClr val="000000"/>
                </a:solidFill>
              </a:rPr>
              <a:t>huolehtia työturvallisuudesta työpaikalla. Työturvallisuudesta huolehtiminen mainitaan sekä työsopimuslaissa että työturvallisuuslaissa. Työturvallisuuden tahallinen rikkominen on myös mainittu laillisena </a:t>
            </a:r>
            <a:r>
              <a:rPr lang="fi-FI" altLang="fi-FI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purkuperusteena</a:t>
            </a:r>
            <a:r>
              <a:rPr lang="fi-FI" altLang="fi-FI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altLang="fi-FI" sz="1200" dirty="0">
                <a:solidFill>
                  <a:srgbClr val="000000"/>
                </a:solidFill>
              </a:rPr>
              <a:t>työsopimuslaissa, hallituksen esityksessä. </a:t>
            </a:r>
          </a:p>
          <a:p>
            <a:pPr marL="0" indent="0">
              <a:buFontTx/>
              <a:buNone/>
              <a:defRPr/>
            </a:pPr>
            <a:r>
              <a:rPr lang="fi-FI" altLang="fi-FI" sz="1200" dirty="0">
                <a:solidFill>
                  <a:srgbClr val="000000"/>
                </a:solidFill>
              </a:rPr>
              <a:t>Sekä työturvallisuuslaki että työsopimuslaki toteavat, että työntekijän </a:t>
            </a:r>
            <a:r>
              <a:rPr lang="fi-FI" altLang="fi-FI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noudatettava </a:t>
            </a:r>
            <a:r>
              <a:rPr lang="fi-FI" altLang="fi-FI" sz="1200" dirty="0">
                <a:solidFill>
                  <a:srgbClr val="000000"/>
                </a:solidFill>
              </a:rPr>
              <a:t>työnantajan työturvallisuudesta antamia määräyksiä. Työntekijän </a:t>
            </a:r>
            <a:r>
              <a:rPr lang="fi-FI" altLang="fi-FI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huolehdittava myös muiden </a:t>
            </a:r>
            <a:r>
              <a:rPr lang="fi-FI" altLang="fi-FI" sz="1200" dirty="0">
                <a:solidFill>
                  <a:srgbClr val="000000"/>
                </a:solidFill>
              </a:rPr>
              <a:t>työntekijöiden terveydestä ja turvallisuudesta työssä ja korjattava havaitsemansa epäkohdat tai raportoitava niistä esimiehille. Työntekijän </a:t>
            </a:r>
            <a:r>
              <a:rPr lang="fi-FI" altLang="fi-FI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velvollisuutena</a:t>
            </a:r>
            <a:r>
              <a:rPr lang="fi-FI" altLang="fi-FI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altLang="fi-FI" sz="1200" dirty="0">
                <a:solidFill>
                  <a:srgbClr val="000000"/>
                </a:solidFill>
              </a:rPr>
              <a:t>on lisäksi välttää häirintää ja epäasiallista kohtelua. </a:t>
            </a:r>
          </a:p>
          <a:p>
            <a:pPr marL="0" indent="0">
              <a:buFontTx/>
              <a:buNone/>
              <a:defRPr/>
            </a:pPr>
            <a:r>
              <a:rPr lang="fi-FI" altLang="fi-FI" sz="1200" dirty="0">
                <a:solidFill>
                  <a:srgbClr val="000000"/>
                </a:solidFill>
              </a:rPr>
              <a:t>Työntekijän työturvallisuusvastuuseen kuuluu </a:t>
            </a:r>
            <a:r>
              <a:rPr lang="fi-FI" altLang="fi-FI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velvollisuus</a:t>
            </a:r>
            <a:r>
              <a:rPr lang="fi-FI" altLang="fi-FI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altLang="fi-FI" sz="1200" dirty="0">
                <a:solidFill>
                  <a:srgbClr val="000000"/>
                </a:solidFill>
              </a:rPr>
              <a:t>käyttää hänelle osoitettuja turvallisuus- ja suojalaitteita. Työskentely ilman niitä ei ole turvallista, ja suojavälineiden käytöstä </a:t>
            </a:r>
            <a:r>
              <a:rPr lang="fi-FI" altLang="fi-FI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kieltäytyminen</a:t>
            </a:r>
            <a:r>
              <a:rPr lang="fi-FI" altLang="fi-FI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altLang="fi-FI" sz="1200" dirty="0">
                <a:solidFill>
                  <a:srgbClr val="000000"/>
                </a:solidFill>
              </a:rPr>
              <a:t>voidaan tulkita työstä kieltäytymisenä. Työntekijän </a:t>
            </a:r>
            <a:r>
              <a:rPr lang="fi-FI" altLang="fi-FI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oikeuksiin</a:t>
            </a:r>
            <a:r>
              <a:rPr lang="fi-FI" altLang="fi-FI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altLang="fi-FI" sz="1200" dirty="0">
                <a:solidFill>
                  <a:srgbClr val="000000"/>
                </a:solidFill>
              </a:rPr>
              <a:t>kuuluu vaarallisesta työstä kieltäytyminen. Tapauksissa missä työtä ei voi turvallisesti tehdä, tulee ottaa välittömästi yhteys esimieheen.</a:t>
            </a:r>
          </a:p>
          <a:p>
            <a:pPr marL="0" indent="0">
              <a:buFontTx/>
              <a:buNone/>
              <a:defRPr/>
            </a:pPr>
            <a:endParaRPr lang="fi-FI" altLang="fi-FI" sz="14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fi-FI" altLang="fi-FI" sz="1400" dirty="0">
                <a:solidFill>
                  <a:srgbClr val="000000"/>
                </a:solidFill>
              </a:rPr>
              <a:t>Työturvallisuuslaissa säädettyjen velvollisuuksien noudattamisen laiminlyönti on rangaistavaa. Työturvallisuusrikoksesta säädetään rikoslaissa ja työturvallisuusrikkomuksesta työturvallisuuslaissa. </a:t>
            </a:r>
          </a:p>
          <a:p>
            <a:pPr>
              <a:defRPr/>
            </a:pPr>
            <a:endParaRPr lang="fi-FI" sz="2000" dirty="0"/>
          </a:p>
          <a:p>
            <a:pPr>
              <a:defRPr/>
            </a:pPr>
            <a:endParaRPr lang="fi-FI" sz="2000" dirty="0"/>
          </a:p>
          <a:p>
            <a:pPr marL="0" indent="0">
              <a:buFontTx/>
              <a:buNone/>
              <a:defRPr/>
            </a:pPr>
            <a:endParaRPr lang="fi-FI" sz="2000" dirty="0"/>
          </a:p>
          <a:p>
            <a:pPr marL="0" indent="0">
              <a:buFontTx/>
              <a:buNone/>
              <a:defRPr/>
            </a:pPr>
            <a:endParaRPr lang="fi-FI" sz="2000" dirty="0"/>
          </a:p>
          <a:p>
            <a:pPr marL="0" indent="0">
              <a:buFontTx/>
              <a:buNone/>
              <a:defRPr/>
            </a:pPr>
            <a:endParaRPr lang="fi-FI" sz="2000" dirty="0"/>
          </a:p>
          <a:p>
            <a:pPr marL="0" indent="0">
              <a:buFontTx/>
              <a:buNone/>
              <a:defRPr/>
            </a:pPr>
            <a:endParaRPr lang="fi-FI" sz="2000" dirty="0"/>
          </a:p>
          <a:p>
            <a:pPr marL="0" indent="0">
              <a:buFontTx/>
              <a:buNone/>
              <a:defRPr/>
            </a:pPr>
            <a:endParaRPr lang="fi-FI" sz="2000" dirty="0"/>
          </a:p>
          <a:p>
            <a:pPr marL="0" indent="0">
              <a:buFontTx/>
              <a:buNone/>
              <a:defRPr/>
            </a:pPr>
            <a:endParaRPr lang="fi-FI" sz="2000" dirty="0"/>
          </a:p>
          <a:p>
            <a:pPr marL="0" indent="0">
              <a:buFontTx/>
              <a:buNone/>
              <a:defRPr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798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927D446-8245-4B63-830E-A0F2559B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65125"/>
            <a:ext cx="11053510" cy="606425"/>
          </a:xfrm>
        </p:spPr>
        <p:txBody>
          <a:bodyPr>
            <a:normAutofit/>
          </a:bodyPr>
          <a:lstStyle/>
          <a:p>
            <a:r>
              <a:rPr lang="fi-FI" sz="3200" dirty="0">
                <a:hlinkClick r:id="rId2"/>
              </a:rPr>
              <a:t>Työturvallisuuspakki.fi</a:t>
            </a:r>
            <a:endParaRPr lang="fi-FI" sz="32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3FF870C-AC0D-BA8C-7688-670D65AF0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521" y="1108660"/>
            <a:ext cx="8259422" cy="542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7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BB2401-79CE-4099-B619-0D7D440BCE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Lasse Heikkinen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68C205-70B1-42FD-8AD2-5D9E9E2BCE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Työturvallisuuspäällikkö</a:t>
            </a:r>
          </a:p>
          <a:p>
            <a:r>
              <a:rPr lang="fi-FI" dirty="0"/>
              <a:t>lasse.heikkinen@rudus.fi</a:t>
            </a:r>
          </a:p>
          <a:p>
            <a:r>
              <a:rPr lang="fi-FI" dirty="0"/>
              <a:t>www.rudus.fi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24870438-BDAD-13A7-9DC3-77DDE9AAB99C}"/>
              </a:ext>
            </a:extLst>
          </p:cNvPr>
          <p:cNvSpPr txBox="1">
            <a:spLocks/>
          </p:cNvSpPr>
          <p:nvPr/>
        </p:nvSpPr>
        <p:spPr>
          <a:xfrm>
            <a:off x="1974000" y="1141179"/>
            <a:ext cx="8244000" cy="74164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>
                <a:solidFill>
                  <a:schemeClr val="tx1"/>
                </a:solidFill>
              </a:rPr>
              <a:t>Kiitos !</a:t>
            </a:r>
            <a:endParaRPr lang="fi-FI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9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32000" y="216000"/>
            <a:ext cx="11351290" cy="960950"/>
          </a:xfrm>
        </p:spPr>
        <p:txBody>
          <a:bodyPr>
            <a:normAutofit/>
          </a:bodyPr>
          <a:lstStyle/>
          <a:p>
            <a:r>
              <a:rPr lang="fi-FI" sz="2400" dirty="0"/>
              <a:t>Valmisbetonitehtaan Betonityönjohtaja</a:t>
            </a:r>
            <a:br>
              <a:rPr lang="fi-FI" sz="2400" dirty="0"/>
            </a:br>
            <a:r>
              <a:rPr lang="fi-FI" sz="2400" dirty="0"/>
              <a:t>Työturvallisuuden koekysymys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32000" y="1506244"/>
            <a:ext cx="11491415" cy="48126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Merkitse alla oleviin väitteisiin oikein (O) tai väärin (V):</a:t>
            </a:r>
            <a:br>
              <a:rPr lang="fi-FI" dirty="0"/>
            </a:br>
            <a:r>
              <a:rPr lang="fi-FI" sz="1400" dirty="0"/>
              <a:t>(oikea vastaus 1piste ,  väärä vastaus 0pistettä)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1600" dirty="0"/>
              <a:t>__ 	Tehdasalueen kokonaisturvallisuudesta vastaa alueella toimivan yrityksen tehdaspäällikkö.</a:t>
            </a:r>
          </a:p>
          <a:p>
            <a:pPr marL="0" indent="0">
              <a:buNone/>
            </a:pPr>
            <a:r>
              <a:rPr lang="fi-FI" sz="1600" dirty="0"/>
              <a:t>__ 	Perehdyttäminen ei ole pakollista jos henkilöllä on riittävä kokemus </a:t>
            </a:r>
            <a:br>
              <a:rPr lang="fi-FI" sz="1600" dirty="0"/>
            </a:br>
            <a:r>
              <a:rPr lang="fi-FI" sz="1600" dirty="0"/>
              <a:t>	vastaavanlaisista töistä.</a:t>
            </a:r>
          </a:p>
          <a:p>
            <a:pPr marL="0" indent="0">
              <a:buNone/>
            </a:pPr>
            <a:r>
              <a:rPr lang="fi-FI" sz="1600" dirty="0"/>
              <a:t>__ 	Riskien arviointi tarvitsee tehdä vain töistä missä selvästi on vahingon mahdollisuus, </a:t>
            </a:r>
            <a:br>
              <a:rPr lang="fi-FI" sz="1600" dirty="0"/>
            </a:br>
            <a:r>
              <a:rPr lang="fi-FI" sz="1600" dirty="0"/>
              <a:t>	pieniä töitä voidaan tehdä / teettää ilman riskien arviointia. </a:t>
            </a:r>
          </a:p>
          <a:p>
            <a:pPr marL="0" indent="0">
              <a:buNone/>
            </a:pPr>
            <a:r>
              <a:rPr lang="fi-FI" sz="1600" dirty="0"/>
              <a:t>__	Sisäinen liikenne on yksi suurimmista riskeistä tehdasalueella.</a:t>
            </a:r>
          </a:p>
          <a:p>
            <a:pPr marL="0" indent="0">
              <a:buNone/>
            </a:pPr>
            <a:r>
              <a:rPr lang="fi-FI" sz="1600" dirty="0"/>
              <a:t>__	Koneiden ja laitteiden suojaukset voidaan poistaa tai muuttaa käyttäjäystävällisiksi jos </a:t>
            </a:r>
            <a:br>
              <a:rPr lang="fi-FI" sz="1600" dirty="0"/>
            </a:br>
            <a:r>
              <a:rPr lang="fi-FI" sz="1600" dirty="0"/>
              <a:t>	ne estävät päivittäisiä huoltotoimenpiteitä. </a:t>
            </a:r>
          </a:p>
          <a:p>
            <a:pPr marL="0" indent="0">
              <a:buNone/>
            </a:pPr>
            <a:r>
              <a:rPr lang="fi-FI" sz="1600" dirty="0"/>
              <a:t>__	Käyttövoimasta erottamisen vaiheet ovat:  erota, lukitse, merkitse, varmista</a:t>
            </a:r>
          </a:p>
          <a:p>
            <a:pPr marL="0" indent="0">
              <a:buNone/>
            </a:pPr>
            <a:r>
              <a:rPr lang="fi-FI" sz="1600" dirty="0"/>
              <a:t>__	Käytettävistä kemikaaleista tulee olla kemikaaliluettelo sekä käyttöturvallisuustiedotteet ja </a:t>
            </a:r>
            <a:br>
              <a:rPr lang="fi-FI" sz="1600" dirty="0"/>
            </a:br>
            <a:r>
              <a:rPr lang="fi-FI" sz="1600" dirty="0"/>
              <a:t>	kemikaalien vaarat tulee olla arvioitu. Astioissa ja kanistereissa ei tarvitse olla vaaranmerkkejä jos </a:t>
            </a:r>
            <a:br>
              <a:rPr lang="fi-FI" sz="1600" dirty="0"/>
            </a:br>
            <a:r>
              <a:rPr lang="fi-FI" sz="1600" dirty="0"/>
              <a:t>	tuote halutaan pitää salassa.</a:t>
            </a:r>
          </a:p>
          <a:p>
            <a:pPr marL="0" indent="0">
              <a:buNone/>
            </a:pPr>
            <a:r>
              <a:rPr lang="fi-FI" sz="1600" dirty="0"/>
              <a:t>__	Hyvä siisteys, järjestys ja riittävä valaistus vähentävät tapaturmariskiä olennaisesti.</a:t>
            </a:r>
          </a:p>
          <a:p>
            <a:pPr marL="0" indent="0">
              <a:buNone/>
            </a:pPr>
            <a:r>
              <a:rPr lang="fi-FI" sz="1600" dirty="0"/>
              <a:t>__	Työntekijän oikeuksiin kuuluu vaarallisesta työstä pidättäytyminen.</a:t>
            </a:r>
          </a:p>
          <a:p>
            <a:pPr marL="0" indent="0">
              <a:buNone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51291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32000" y="216000"/>
            <a:ext cx="11351290" cy="960950"/>
          </a:xfrm>
        </p:spPr>
        <p:txBody>
          <a:bodyPr>
            <a:normAutofit/>
          </a:bodyPr>
          <a:lstStyle/>
          <a:p>
            <a:r>
              <a:rPr lang="fi-FI" sz="2400" dirty="0"/>
              <a:t>Valmisbetonitehtaan Betonityönjohtaja</a:t>
            </a:r>
            <a:br>
              <a:rPr lang="fi-FI" sz="2400" dirty="0"/>
            </a:br>
            <a:r>
              <a:rPr lang="fi-FI" sz="2400" dirty="0"/>
              <a:t>Työturvallisuuden koekysymys </a:t>
            </a:r>
            <a:r>
              <a:rPr lang="fi-FI" sz="2400" dirty="0">
                <a:solidFill>
                  <a:srgbClr val="FF0000"/>
                </a:solidFill>
              </a:rPr>
              <a:t>vastaukset</a:t>
            </a:r>
            <a:endParaRPr lang="fi-FI" sz="2400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386731" y="1710962"/>
            <a:ext cx="11491415" cy="47894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Merkitse alla oleviin väitteisiin oikein (O) tai väärin (V):</a:t>
            </a:r>
            <a:br>
              <a:rPr lang="fi-FI" dirty="0"/>
            </a:br>
            <a:r>
              <a:rPr lang="fi-FI" sz="1400" dirty="0"/>
              <a:t>(oikea vastaus 1piste ,  väärä vastaus 0pistettä)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1600" dirty="0">
                <a:solidFill>
                  <a:srgbClr val="FF0000"/>
                </a:solidFill>
              </a:rPr>
              <a:t>_o_</a:t>
            </a:r>
            <a:r>
              <a:rPr lang="fi-FI" sz="1600" dirty="0"/>
              <a:t> 	Tehdasalueen kokonaisturvallisuudesta vastaa alueella toimivan yrityksen tehdaspäällikkö.</a:t>
            </a:r>
          </a:p>
          <a:p>
            <a:pPr marL="0" indent="0">
              <a:buNone/>
            </a:pPr>
            <a:r>
              <a:rPr lang="fi-FI" sz="1600" dirty="0">
                <a:solidFill>
                  <a:srgbClr val="FF0000"/>
                </a:solidFill>
              </a:rPr>
              <a:t>_v_</a:t>
            </a:r>
            <a:r>
              <a:rPr lang="fi-FI" sz="1600" dirty="0"/>
              <a:t> 	Perehdyttäminen ei ole pakollista jos henkilöllä on riittävä kokemus </a:t>
            </a:r>
            <a:br>
              <a:rPr lang="fi-FI" sz="1600" dirty="0"/>
            </a:br>
            <a:r>
              <a:rPr lang="fi-FI" sz="1600" dirty="0"/>
              <a:t>	vastaavanlaisista töistä.</a:t>
            </a:r>
          </a:p>
          <a:p>
            <a:pPr marL="0" indent="0">
              <a:buNone/>
            </a:pPr>
            <a:r>
              <a:rPr lang="fi-FI" sz="1600" dirty="0">
                <a:solidFill>
                  <a:srgbClr val="FF0000"/>
                </a:solidFill>
              </a:rPr>
              <a:t>_v_</a:t>
            </a:r>
            <a:r>
              <a:rPr lang="fi-FI" sz="1600" dirty="0"/>
              <a:t> 	Riskien arviointi tarvitsee tehdä vain töistä missä selvästi on vahingon mahdollisuus, </a:t>
            </a:r>
            <a:br>
              <a:rPr lang="fi-FI" sz="1600" dirty="0"/>
            </a:br>
            <a:r>
              <a:rPr lang="fi-FI" sz="1600" dirty="0"/>
              <a:t>	pieniä töitä voidaan tehdä / teettää ilman riskien arviointia. </a:t>
            </a:r>
          </a:p>
          <a:p>
            <a:pPr marL="0" indent="0">
              <a:buNone/>
            </a:pPr>
            <a:r>
              <a:rPr lang="fi-FI" sz="1600" dirty="0">
                <a:solidFill>
                  <a:srgbClr val="FF0000"/>
                </a:solidFill>
              </a:rPr>
              <a:t>_o_</a:t>
            </a:r>
            <a:r>
              <a:rPr lang="fi-FI" sz="1600" dirty="0"/>
              <a:t>	Sisäinen liikenne on yksi suurimmista riskeistä tehdasalueella.</a:t>
            </a:r>
          </a:p>
          <a:p>
            <a:pPr marL="0" indent="0">
              <a:buNone/>
            </a:pPr>
            <a:r>
              <a:rPr lang="fi-FI" sz="1600" dirty="0">
                <a:solidFill>
                  <a:srgbClr val="FF0000"/>
                </a:solidFill>
              </a:rPr>
              <a:t>_v_</a:t>
            </a:r>
            <a:r>
              <a:rPr lang="fi-FI" sz="1600" dirty="0"/>
              <a:t>	Koneiden ja laitteiden suojaukset voidaan poistaa tai muuttaa käyttäjäystävällisiksi jos </a:t>
            </a:r>
            <a:br>
              <a:rPr lang="fi-FI" sz="1600" dirty="0"/>
            </a:br>
            <a:r>
              <a:rPr lang="fi-FI" sz="1600" dirty="0"/>
              <a:t>	ne estävät päivittäisiä huoltotoimenpiteitä. </a:t>
            </a:r>
          </a:p>
          <a:p>
            <a:pPr marL="0" indent="0">
              <a:buNone/>
            </a:pPr>
            <a:r>
              <a:rPr lang="fi-FI" sz="1600" dirty="0">
                <a:solidFill>
                  <a:srgbClr val="FF0000"/>
                </a:solidFill>
              </a:rPr>
              <a:t>_o_</a:t>
            </a:r>
            <a:r>
              <a:rPr lang="fi-FI" sz="1600" dirty="0"/>
              <a:t>	Käyttövoimasta erottamisen vaiheet ovat:  erota, lukitse, merkitse, varmista</a:t>
            </a:r>
          </a:p>
          <a:p>
            <a:pPr marL="0" indent="0">
              <a:buNone/>
            </a:pPr>
            <a:r>
              <a:rPr lang="fi-FI" sz="1600" dirty="0">
                <a:solidFill>
                  <a:srgbClr val="FF0000"/>
                </a:solidFill>
              </a:rPr>
              <a:t>_v_</a:t>
            </a:r>
            <a:r>
              <a:rPr lang="fi-FI" sz="1600" dirty="0"/>
              <a:t>	Käytettävistä kemikaaleista tulee olla kemikaaliluettelo sekä käyttöturvallisuustiedotteet ja </a:t>
            </a:r>
            <a:br>
              <a:rPr lang="fi-FI" sz="1600" dirty="0"/>
            </a:br>
            <a:r>
              <a:rPr lang="fi-FI" sz="1600" dirty="0"/>
              <a:t>	kemikaalien vaarat tulee olla arvioitu. Astioissa ja kanistereissa ei tarvitse olla vaaranmerkkejä jos </a:t>
            </a:r>
            <a:br>
              <a:rPr lang="fi-FI" sz="1600" dirty="0"/>
            </a:br>
            <a:r>
              <a:rPr lang="fi-FI" sz="1600" dirty="0"/>
              <a:t>	tuote halutaan pitää salassa.</a:t>
            </a:r>
          </a:p>
          <a:p>
            <a:pPr marL="0" indent="0">
              <a:buNone/>
            </a:pPr>
            <a:r>
              <a:rPr lang="fi-FI" sz="1600" dirty="0">
                <a:solidFill>
                  <a:srgbClr val="FF0000"/>
                </a:solidFill>
              </a:rPr>
              <a:t>_o_</a:t>
            </a:r>
            <a:r>
              <a:rPr lang="fi-FI" sz="1600" dirty="0"/>
              <a:t>	Hyvä siisteys, järjestys ja riittävä valaistus vähentävät tapaturmariskiä olennaisesti.</a:t>
            </a:r>
          </a:p>
          <a:p>
            <a:pPr marL="0" indent="0">
              <a:buNone/>
            </a:pPr>
            <a:r>
              <a:rPr lang="fi-FI" sz="1600" dirty="0">
                <a:solidFill>
                  <a:srgbClr val="FF0000"/>
                </a:solidFill>
              </a:rPr>
              <a:t>_o_</a:t>
            </a:r>
            <a:r>
              <a:rPr lang="fi-FI" sz="1600" dirty="0"/>
              <a:t>	Työntekijän oikeuksiin kuuluu vaarallisesta työstä pidättäytyminen.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>
                <a:solidFill>
                  <a:srgbClr val="FF0000"/>
                </a:solidFill>
              </a:rPr>
              <a:t>_5_ pistettä</a:t>
            </a:r>
          </a:p>
        </p:txBody>
      </p:sp>
    </p:spTree>
    <p:extLst>
      <p:ext uri="{BB962C8B-B14F-4D97-AF65-F5344CB8AC3E}">
        <p14:creationId xmlns:p14="http://schemas.microsoft.com/office/powerpoint/2010/main" val="13922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814812" y="216000"/>
            <a:ext cx="10968478" cy="1116000"/>
          </a:xfrm>
        </p:spPr>
        <p:txBody>
          <a:bodyPr/>
          <a:lstStyle/>
          <a:p>
            <a:r>
              <a:rPr lang="fi-FI" dirty="0"/>
              <a:t>Päivän aiheet</a:t>
            </a:r>
          </a:p>
        </p:txBody>
      </p:sp>
      <p:sp>
        <p:nvSpPr>
          <p:cNvPr id="7" name="Suorakulmio 6"/>
          <p:cNvSpPr/>
          <p:nvPr/>
        </p:nvSpPr>
        <p:spPr>
          <a:xfrm>
            <a:off x="860079" y="1795780"/>
            <a:ext cx="646417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Työhön perehdytys ja opastus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Riskien arviointi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Sisäinen liikenne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Koneet ja laitteet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Kemikaalit, Ympäristö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Yleinen siisteys ja järjestys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Henkilökohtaiset suojaimet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581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139DFE-34C9-4961-8E3B-ACE3ECE5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Turvallisuus</a:t>
            </a:r>
            <a:br>
              <a:rPr lang="fi-FI" dirty="0"/>
            </a:br>
            <a:r>
              <a:rPr lang="fi-FI" dirty="0"/>
              <a:t>valmisbetonitehtaalla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3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" y="1971998"/>
            <a:ext cx="5831809" cy="393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16" y="172015"/>
            <a:ext cx="3652580" cy="197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78" y="278395"/>
            <a:ext cx="1871663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16" y="2286190"/>
            <a:ext cx="3610562" cy="20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696" y="2716037"/>
            <a:ext cx="1865795" cy="335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31" y="3802454"/>
            <a:ext cx="2022916" cy="286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" y="1990111"/>
            <a:ext cx="62007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59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Työhön perehdytys ja opastus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32000" y="2197916"/>
            <a:ext cx="5364000" cy="3716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Tehdaspäällikkö</a:t>
            </a:r>
          </a:p>
          <a:p>
            <a:pPr lvl="1"/>
            <a:r>
              <a:rPr lang="fi-FI" dirty="0"/>
              <a:t>	Prosessinhoitaja</a:t>
            </a:r>
          </a:p>
          <a:p>
            <a:pPr lvl="1"/>
            <a:r>
              <a:rPr lang="fi-FI" dirty="0"/>
              <a:t>Laborantti</a:t>
            </a:r>
          </a:p>
          <a:p>
            <a:pPr lvl="1"/>
            <a:r>
              <a:rPr lang="fi-FI" dirty="0"/>
              <a:t>Betoniauton kuljettaja</a:t>
            </a:r>
          </a:p>
          <a:p>
            <a:pPr lvl="1"/>
            <a:r>
              <a:rPr lang="fi-FI" dirty="0" err="1"/>
              <a:t>Pumppari</a:t>
            </a:r>
            <a:endParaRPr lang="fi-FI" dirty="0"/>
          </a:p>
          <a:p>
            <a:pPr lvl="1"/>
            <a:r>
              <a:rPr lang="fi-FI" dirty="0"/>
              <a:t>Raaka-aineiden kuljettajat</a:t>
            </a:r>
          </a:p>
          <a:p>
            <a:pPr lvl="1"/>
            <a:r>
              <a:rPr lang="fi-FI" dirty="0"/>
              <a:t>Remontti porukat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Työpaikkaperehdytys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Työhönopastuskortti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Työssä oppiminen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Jälkiperehdytys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60" y="280656"/>
            <a:ext cx="3649195" cy="348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361" y="2571184"/>
            <a:ext cx="3362639" cy="343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4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Riskien arviointi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Kaikesta toimipisteellä tehtävästä työstä on tehtävä riskien arviointi.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Varsinainen riskienarviointi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i-FI" dirty="0"/>
              <a:t>päivittäiset ”normaalit” työt</a:t>
            </a:r>
          </a:p>
          <a:p>
            <a:pPr>
              <a:buFont typeface="Wingdings" panose="05000000000000000000" pitchFamily="2" charset="2"/>
              <a:buChar char="ü"/>
            </a:pPr>
            <a:endParaRPr lang="fi-FI" dirty="0"/>
          </a:p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Pikariskinarvio poikkeaville töille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i-FI" dirty="0"/>
              <a:t>Ennalta arvaamattomat työt (korjaus, puhdistus asennus jne.)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6238FD1-022C-CCBD-E37C-DD238063327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072187" y="180000"/>
            <a:ext cx="6119813" cy="2332112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4DC5F3C-571E-48B6-5E50-14FFB2448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252" y="2609673"/>
            <a:ext cx="2557515" cy="360792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E785A18-62F1-96B8-3A88-B4DC1C16D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271" y="2618805"/>
            <a:ext cx="2557516" cy="359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9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B6910EC-BE26-4364-A252-0AC40EA6A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623984"/>
            <a:ext cx="7448550" cy="4525345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0C3721CC-CEC4-4F6A-B39C-ABE7A1F2D616}"/>
              </a:ext>
            </a:extLst>
          </p:cNvPr>
          <p:cNvSpPr/>
          <p:nvPr/>
        </p:nvSpPr>
        <p:spPr>
          <a:xfrm>
            <a:off x="1971675" y="5767148"/>
            <a:ext cx="8037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https://xn--tyturvallisuuspakki-r6b.fi/riskienhallinta/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536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Sisäinen liikenne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32000" y="2118510"/>
            <a:ext cx="5364000" cy="3857489"/>
          </a:xfrm>
        </p:spPr>
        <p:txBody>
          <a:bodyPr/>
          <a:lstStyle/>
          <a:p>
            <a:endParaRPr lang="fi-FI" dirty="0"/>
          </a:p>
          <a:p>
            <a:pPr marL="0" indent="0">
              <a:buNone/>
            </a:pPr>
            <a:r>
              <a:rPr lang="fi-FI" dirty="0"/>
              <a:t>Hyvä sisäisen liikenteen suunnittelu ja toteuttaminen, missä jalankulku on erotettu selkeästi ajoneuvoliikenteestä vähentää huomattavasti riskiä liikenneonnettomuuksiin.</a:t>
            </a:r>
          </a:p>
          <a:p>
            <a:pPr marL="0" indent="0">
              <a:buNone/>
            </a:pPr>
            <a:r>
              <a:rPr lang="fi-FI" dirty="0"/>
              <a:t>Myös talvikunnossapidon suunnittelu ja toteuttaminen selkeytyy.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7" y="299554"/>
            <a:ext cx="6119813" cy="37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304" y="4101220"/>
            <a:ext cx="3196415" cy="251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010" y="3861443"/>
            <a:ext cx="1744303" cy="208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25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Koneet ja laitteet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Käyttäminen</a:t>
            </a:r>
          </a:p>
          <a:p>
            <a:pPr lvl="1"/>
            <a:r>
              <a:rPr lang="fi-FI" dirty="0"/>
              <a:t>Perehdytys, opastus, valvonta</a:t>
            </a:r>
          </a:p>
          <a:p>
            <a:pPr lvl="2"/>
            <a:r>
              <a:rPr lang="fi-FI" dirty="0"/>
              <a:t>Valmistajan ohjeiden mukaisesti</a:t>
            </a:r>
          </a:p>
          <a:p>
            <a:r>
              <a:rPr lang="fi-FI" dirty="0"/>
              <a:t>Suojaukset</a:t>
            </a:r>
          </a:p>
          <a:p>
            <a:pPr lvl="1"/>
            <a:r>
              <a:rPr lang="fi-FI" dirty="0"/>
              <a:t>Määräysten mukaiset, paikoillaan, ehjät</a:t>
            </a:r>
          </a:p>
          <a:p>
            <a:r>
              <a:rPr lang="fi-FI" dirty="0"/>
              <a:t>Puhdistus</a:t>
            </a:r>
          </a:p>
          <a:p>
            <a:pPr lvl="1"/>
            <a:r>
              <a:rPr lang="fi-FI" dirty="0"/>
              <a:t>Henkilön suojaus (pöly, melu, tärinä)</a:t>
            </a:r>
          </a:p>
          <a:p>
            <a:pPr lvl="1"/>
            <a:r>
              <a:rPr lang="fi-FI" dirty="0"/>
              <a:t>Käyttövoimasta erottaminen</a:t>
            </a:r>
            <a:br>
              <a:rPr lang="fi-FI" dirty="0"/>
            </a:br>
            <a:r>
              <a:rPr lang="fi-FI" dirty="0"/>
              <a:t>(erota, lukitse, merkitse, varmista)</a:t>
            </a:r>
          </a:p>
          <a:p>
            <a:r>
              <a:rPr lang="fi-FI" dirty="0"/>
              <a:t>Kunnossapito</a:t>
            </a:r>
          </a:p>
          <a:p>
            <a:pPr lvl="1"/>
            <a:r>
              <a:rPr lang="fi-FI" dirty="0"/>
              <a:t>Tarkastukset, </a:t>
            </a:r>
            <a:r>
              <a:rPr lang="fi-FI" dirty="0" err="1"/>
              <a:t>mittarointi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25" y="272255"/>
            <a:ext cx="2869949" cy="282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902" y="2915216"/>
            <a:ext cx="2281942" cy="33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86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Kemikaalit, Ympäristö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Kemikaaliluettelo</a:t>
            </a:r>
          </a:p>
          <a:p>
            <a:r>
              <a:rPr lang="fi-FI" dirty="0"/>
              <a:t>Käyttöturvallisuustiedotteet</a:t>
            </a:r>
          </a:p>
          <a:p>
            <a:r>
              <a:rPr lang="fi-FI" dirty="0"/>
              <a:t>Suojautuminen</a:t>
            </a:r>
          </a:p>
          <a:p>
            <a:r>
              <a:rPr lang="fi-FI" dirty="0"/>
              <a:t>Valuma-altaat</a:t>
            </a:r>
          </a:p>
          <a:p>
            <a:r>
              <a:rPr lang="fi-FI" dirty="0"/>
              <a:t>Merkinnät</a:t>
            </a:r>
          </a:p>
          <a:p>
            <a:r>
              <a:rPr lang="fi-FI" dirty="0"/>
              <a:t>Riskienarviointi</a:t>
            </a:r>
          </a:p>
          <a:p>
            <a:endParaRPr lang="fi-FI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999" y="1901032"/>
            <a:ext cx="5661104" cy="278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udus-Teema_upd">
  <a:themeElements>
    <a:clrScheme name="Rudus-te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300"/>
      </a:accent1>
      <a:accent2>
        <a:srgbClr val="268EC9"/>
      </a:accent2>
      <a:accent3>
        <a:srgbClr val="22B14B"/>
      </a:accent3>
      <a:accent4>
        <a:srgbClr val="5D79BB"/>
      </a:accent4>
      <a:accent5>
        <a:srgbClr val="C9B82E"/>
      </a:accent5>
      <a:accent6>
        <a:srgbClr val="497996"/>
      </a:accent6>
      <a:hlink>
        <a:srgbClr val="0563C1"/>
      </a:hlink>
      <a:folHlink>
        <a:srgbClr val="954F72"/>
      </a:folHlink>
    </a:clrScheme>
    <a:fontScheme name="Rudus-fonti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dus-Teema_upd" id="{B9C4E22A-3C89-4C31-9744-41482E7C518F}" vid="{85CCCDC1-1732-4FFF-8140-34CDE622CB2C}"/>
    </a:ext>
  </a:extLst>
</a:theme>
</file>

<file path=ppt/theme/theme2.xml><?xml version="1.0" encoding="utf-8"?>
<a:theme xmlns:a="http://schemas.openxmlformats.org/drawingml/2006/main" name="1_Rudus-Teema_upd">
  <a:themeElements>
    <a:clrScheme name="Rudus-te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300"/>
      </a:accent1>
      <a:accent2>
        <a:srgbClr val="268EC9"/>
      </a:accent2>
      <a:accent3>
        <a:srgbClr val="22B14B"/>
      </a:accent3>
      <a:accent4>
        <a:srgbClr val="5D79BB"/>
      </a:accent4>
      <a:accent5>
        <a:srgbClr val="C9B82E"/>
      </a:accent5>
      <a:accent6>
        <a:srgbClr val="497996"/>
      </a:accent6>
      <a:hlink>
        <a:srgbClr val="0563C1"/>
      </a:hlink>
      <a:folHlink>
        <a:srgbClr val="954F72"/>
      </a:folHlink>
    </a:clrScheme>
    <a:fontScheme name="Rudus-fonti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dus_PPT-pohja_Laajakuva_Verdana_pie" id="{FAD3F9A8-10E0-7E45-8AD4-4484953E5589}" vid="{5834B26B-1FDF-D14A-9E2C-0C37105D122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D65ABE029CD8428DFE772C45C2312A" ma:contentTypeVersion="20" ma:contentTypeDescription="Luo uusi asiakirja." ma:contentTypeScope="" ma:versionID="d4756fb8b2e98355230a80f7c7d7de1c">
  <xsd:schema xmlns:xsd="http://www.w3.org/2001/XMLSchema" xmlns:xs="http://www.w3.org/2001/XMLSchema" xmlns:p="http://schemas.microsoft.com/office/2006/metadata/properties" xmlns:ns1="http://schemas.microsoft.com/sharepoint/v3" xmlns:ns2="7c2b21c6-7a43-469f-bccd-5ae375eb8aa1" xmlns:ns3="57874e7f-5071-4fec-b1cc-90ec10e3b56d" targetNamespace="http://schemas.microsoft.com/office/2006/metadata/properties" ma:root="true" ma:fieldsID="eec7000ed8df73a1c36df0f8a073dce0" ns1:_="" ns2:_="" ns3:_="">
    <xsd:import namespace="http://schemas.microsoft.com/sharepoint/v3"/>
    <xsd:import namespace="7c2b21c6-7a43-469f-bccd-5ae375eb8aa1"/>
    <xsd:import namespace="57874e7f-5071-4fec-b1cc-90ec10e3b5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2b21c6-7a43-469f-bccd-5ae375eb8a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82b0897a-976a-40fc-9eb3-43b30155f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74e7f-5071-4fec-b1cc-90ec10e3b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6798da9-3706-41f7-917a-c463e62f309a}" ma:internalName="TaxCatchAll" ma:showField="CatchAllData" ma:web="57874e7f-5071-4fec-b1cc-90ec10e3b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57874e7f-5071-4fec-b1cc-90ec10e3b56d" xsi:nil="true"/>
    <_ip_UnifiedCompliancePolicyProperties xmlns="http://schemas.microsoft.com/sharepoint/v3" xsi:nil="true"/>
    <lcf76f155ced4ddcb4097134ff3c332f xmlns="7c2b21c6-7a43-469f-bccd-5ae375eb8aa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8EF73C-D533-49B0-B2BA-989CDDA6B6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DD49CF-96F8-4979-868C-0E41E061DC6D}"/>
</file>

<file path=customXml/itemProps3.xml><?xml version="1.0" encoding="utf-8"?>
<ds:datastoreItem xmlns:ds="http://schemas.openxmlformats.org/officeDocument/2006/customXml" ds:itemID="{41AEAD67-D003-4722-8CA5-ECDB850AD6DE}">
  <ds:schemaRefs>
    <ds:schemaRef ds:uri="http://purl.org/dc/terms/"/>
    <ds:schemaRef ds:uri="6c8b5799-2ac3-4480-b730-31aa90ff680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916</Words>
  <Application>Microsoft Office PowerPoint</Application>
  <PresentationFormat>Laajakuva</PresentationFormat>
  <Paragraphs>120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16</vt:i4>
      </vt:variant>
    </vt:vector>
  </HeadingPairs>
  <TitlesOfParts>
    <vt:vector size="22" baseType="lpstr">
      <vt:lpstr>Arial</vt:lpstr>
      <vt:lpstr>Verdana</vt:lpstr>
      <vt:lpstr>Verdana Regular</vt:lpstr>
      <vt:lpstr>Wingdings</vt:lpstr>
      <vt:lpstr>Rudus-Teema_upd</vt:lpstr>
      <vt:lpstr>1_Rudus-Teema_upd</vt:lpstr>
      <vt:lpstr>Valmisbetonitehtaan  Työturvallisuus</vt:lpstr>
      <vt:lpstr>Päivän aiheet</vt:lpstr>
      <vt:lpstr>Turvallisuus valmisbetonitehtaalla</vt:lpstr>
      <vt:lpstr>Työhön perehdytys ja opastus</vt:lpstr>
      <vt:lpstr>Riskien arviointi</vt:lpstr>
      <vt:lpstr>PowerPoint-esitys</vt:lpstr>
      <vt:lpstr>Sisäinen liikenne</vt:lpstr>
      <vt:lpstr>Koneet ja laitteet</vt:lpstr>
      <vt:lpstr>Kemikaalit, Ympäristö</vt:lpstr>
      <vt:lpstr>Yleinen siisteys ja järjestys</vt:lpstr>
      <vt:lpstr>Henkilökohtaiset suojaimet</vt:lpstr>
      <vt:lpstr>KENELLÄ ON VASTUU TYÖTURVALLISUUDESTA TYÖPAIKALLA ?</vt:lpstr>
      <vt:lpstr>Työturvallisuuspakki.fi</vt:lpstr>
      <vt:lpstr>Lasse Heikkinen</vt:lpstr>
      <vt:lpstr>Valmisbetonitehtaan Betonityönjohtaja Työturvallisuuden koekysymys</vt:lpstr>
      <vt:lpstr>Valmisbetonitehtaan Betonityönjohtaja Työturvallisuuden koekysymys vastaukset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Tietoa Ruduksesta</dc:title>
  <dc:creator>Jari Hilden</dc:creator>
  <cp:lastModifiedBy>Heikkinen, Lasse</cp:lastModifiedBy>
  <cp:revision>45</cp:revision>
  <dcterms:created xsi:type="dcterms:W3CDTF">2018-08-23T08:07:44Z</dcterms:created>
  <dcterms:modified xsi:type="dcterms:W3CDTF">2025-01-24T08:22:18Z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0x0101001AD65ABE029CD8428DFE772C45C2312A</vt:lpwstr>
  </property>
</Properties>
</file>